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6"/>
  </p:notesMasterIdLst>
  <p:sldIdLst>
    <p:sldId id="256" r:id="rId2"/>
    <p:sldId id="257" r:id="rId3"/>
    <p:sldId id="273" r:id="rId4"/>
    <p:sldId id="258" r:id="rId5"/>
    <p:sldId id="259" r:id="rId6"/>
    <p:sldId id="261" r:id="rId7"/>
    <p:sldId id="262" r:id="rId8"/>
    <p:sldId id="263" r:id="rId9"/>
    <p:sldId id="260" r:id="rId10"/>
    <p:sldId id="266" r:id="rId11"/>
    <p:sldId id="267" r:id="rId12"/>
    <p:sldId id="265" r:id="rId13"/>
    <p:sldId id="274" r:id="rId14"/>
    <p:sldId id="275" r:id="rId15"/>
    <p:sldId id="276" r:id="rId16"/>
    <p:sldId id="277" r:id="rId17"/>
    <p:sldId id="264" r:id="rId18"/>
    <p:sldId id="268" r:id="rId19"/>
    <p:sldId id="269" r:id="rId20"/>
    <p:sldId id="270" r:id="rId21"/>
    <p:sldId id="280" r:id="rId22"/>
    <p:sldId id="272" r:id="rId23"/>
    <p:sldId id="279" r:id="rId24"/>
    <p:sldId id="281"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9" autoAdjust="0"/>
    <p:restoredTop sz="94660"/>
  </p:normalViewPr>
  <p:slideViewPr>
    <p:cSldViewPr snapToGrid="0">
      <p:cViewPr varScale="1">
        <p:scale>
          <a:sx n="85" d="100"/>
          <a:sy n="85" d="100"/>
        </p:scale>
        <p:origin x="53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72ECD7-4F31-4806-AB23-4F70DB9C0634}" type="datetimeFigureOut">
              <a:rPr lang="en-AU" smtClean="0"/>
              <a:t>20/02/2019</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562D3D-522A-43EF-96F9-A3104FA17CB1}" type="slidenum">
              <a:rPr lang="en-AU" smtClean="0"/>
              <a:t>‹#›</a:t>
            </a:fld>
            <a:endParaRPr lang="en-AU"/>
          </a:p>
        </p:txBody>
      </p:sp>
    </p:spTree>
    <p:extLst>
      <p:ext uri="{BB962C8B-B14F-4D97-AF65-F5344CB8AC3E}">
        <p14:creationId xmlns:p14="http://schemas.microsoft.com/office/powerpoint/2010/main" val="1225401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3f52241468_0_291:notes"/>
          <p:cNvSpPr txBox="1">
            <a:spLocks noGrp="1"/>
          </p:cNvSpPr>
          <p:nvPr>
            <p:ph type="body" idx="1"/>
          </p:nvPr>
        </p:nvSpPr>
        <p:spPr>
          <a:xfrm>
            <a:off x="685799" y="4343399"/>
            <a:ext cx="5486400" cy="4114800"/>
          </a:xfrm>
          <a:prstGeom prst="rect">
            <a:avLst/>
          </a:prstGeom>
          <a:noFill/>
          <a:ln>
            <a:noFill/>
          </a:ln>
        </p:spPr>
        <p:txBody>
          <a:bodyPr spcFirstLastPara="1" wrap="square" lIns="89575" tIns="89575" rIns="89575" bIns="89575"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387" name="Google Shape;387;g3f52241468_0_2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66652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562D3D-522A-43EF-96F9-A3104FA17CB1}" type="slidenum">
              <a:rPr lang="en-AU" smtClean="0"/>
              <a:t>23</a:t>
            </a:fld>
            <a:endParaRPr lang="en-AU"/>
          </a:p>
        </p:txBody>
      </p:sp>
    </p:spTree>
    <p:extLst>
      <p:ext uri="{BB962C8B-B14F-4D97-AF65-F5344CB8AC3E}">
        <p14:creationId xmlns:p14="http://schemas.microsoft.com/office/powerpoint/2010/main" val="1764490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2/20/2019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2/20/2019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2/20/2019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dirty="0"/>
              <a:pPr/>
              <a:t>2/20/2019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2/20/2019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2/20/2019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ohdsi.or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_ENREF_1"/><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_ENREF_2"/><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b="1" dirty="0"/>
              <a:t>Large scale evidence generation for the utilisation and safety of biologic medicines</a:t>
            </a:r>
            <a:r>
              <a:rPr lang="en-AU" dirty="0"/>
              <a:t> </a:t>
            </a:r>
          </a:p>
        </p:txBody>
      </p:sp>
      <p:sp>
        <p:nvSpPr>
          <p:cNvPr id="3" name="Subtitle 2"/>
          <p:cNvSpPr>
            <a:spLocks noGrp="1"/>
          </p:cNvSpPr>
          <p:nvPr>
            <p:ph type="subTitle" idx="1"/>
          </p:nvPr>
        </p:nvSpPr>
        <p:spPr>
          <a:xfrm>
            <a:off x="498066" y="4745258"/>
            <a:ext cx="10993546" cy="1590888"/>
          </a:xfrm>
        </p:spPr>
        <p:txBody>
          <a:bodyPr>
            <a:normAutofit/>
          </a:bodyPr>
          <a:lstStyle/>
          <a:p>
            <a:r>
              <a:rPr lang="en-AU" sz="2200" dirty="0"/>
              <a:t>Associate Professor Nicole Pratt </a:t>
            </a:r>
          </a:p>
          <a:p>
            <a:r>
              <a:rPr lang="en-AU" sz="2200" dirty="0"/>
              <a:t>Quality use of medicines and pharmacy research centre</a:t>
            </a:r>
          </a:p>
          <a:p>
            <a:r>
              <a:rPr lang="en-AU" sz="2200" dirty="0"/>
              <a:t>University of South Australia</a:t>
            </a:r>
          </a:p>
          <a:p>
            <a:endParaRPr lang="en-AU" dirty="0"/>
          </a:p>
        </p:txBody>
      </p:sp>
      <p:pic>
        <p:nvPicPr>
          <p:cNvPr id="4" name="Picture 3" descr="logo_unisa_rgb-blu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1756" y="1962996"/>
            <a:ext cx="1463247" cy="124962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4943" y="3212620"/>
            <a:ext cx="2333625" cy="1962150"/>
          </a:xfrm>
          <a:prstGeom prst="rect">
            <a:avLst/>
          </a:prstGeom>
        </p:spPr>
      </p:pic>
    </p:spTree>
    <p:extLst>
      <p:ext uri="{BB962C8B-B14F-4D97-AF65-F5344CB8AC3E}">
        <p14:creationId xmlns:p14="http://schemas.microsoft.com/office/powerpoint/2010/main" val="4203734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RESEARCH PLAN &amp; METHODOLOGY</a:t>
            </a:r>
          </a:p>
        </p:txBody>
      </p:sp>
      <p:sp>
        <p:nvSpPr>
          <p:cNvPr id="3" name="Content Placeholder 2"/>
          <p:cNvSpPr>
            <a:spLocks noGrp="1"/>
          </p:cNvSpPr>
          <p:nvPr>
            <p:ph idx="1"/>
          </p:nvPr>
        </p:nvSpPr>
        <p:spPr>
          <a:xfrm>
            <a:off x="581192" y="1934006"/>
            <a:ext cx="11029615" cy="3678303"/>
          </a:xfrm>
        </p:spPr>
        <p:txBody>
          <a:bodyPr/>
          <a:lstStyle/>
          <a:p>
            <a:r>
              <a:rPr lang="en-AU" sz="2400" dirty="0"/>
              <a:t>To develop a comprehensive post-market surveillance program for biologic medicines using existing collaborations with two large Data Research Networks (DRNs)</a:t>
            </a:r>
            <a:r>
              <a:rPr lang="en-GB" sz="2400" dirty="0"/>
              <a:t>. </a:t>
            </a:r>
          </a:p>
          <a:p>
            <a:r>
              <a:rPr lang="en-AU" sz="2400" b="1" u="sng" dirty="0"/>
              <a:t>Data Research Networks</a:t>
            </a:r>
            <a:r>
              <a:rPr lang="en-AU" sz="2400" dirty="0"/>
              <a:t> are collaborations between data custodians, in different countries, working together to generate evidence at scale while preserving data confidentiality.</a:t>
            </a:r>
          </a:p>
          <a:p>
            <a:endParaRPr lang="en-AU"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486" y="5230602"/>
            <a:ext cx="4144888" cy="105136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2529" y="5271973"/>
            <a:ext cx="8382313" cy="968624"/>
          </a:xfrm>
          <a:prstGeom prst="rect">
            <a:avLst/>
          </a:prstGeom>
        </p:spPr>
      </p:pic>
    </p:spTree>
    <p:extLst>
      <p:ext uri="{BB962C8B-B14F-4D97-AF65-F5344CB8AC3E}">
        <p14:creationId xmlns:p14="http://schemas.microsoft.com/office/powerpoint/2010/main" val="469683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par>
                                <p:cTn id="19" presetID="3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style.rotation</p:attrName>
                                        </p:attrNameLst>
                                      </p:cBhvr>
                                      <p:tavLst>
                                        <p:tav tm="0">
                                          <p:val>
                                            <p:fltVal val="90"/>
                                          </p:val>
                                        </p:tav>
                                        <p:tav tm="100000">
                                          <p:val>
                                            <p:fltVal val="0"/>
                                          </p:val>
                                        </p:tav>
                                      </p:tavLst>
                                    </p:anim>
                                    <p:animEffect transition="in" filter="fade">
                                      <p:cBhvr>
                                        <p:cTn id="2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Data sources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84255441"/>
              </p:ext>
            </p:extLst>
          </p:nvPr>
        </p:nvGraphicFramePr>
        <p:xfrm>
          <a:off x="1065475" y="1960912"/>
          <a:ext cx="9740348" cy="4747448"/>
        </p:xfrm>
        <a:graphic>
          <a:graphicData uri="http://schemas.openxmlformats.org/drawingml/2006/table">
            <a:tbl>
              <a:tblPr firstRow="1" firstCol="1" bandRow="1">
                <a:tableStyleId>{5C22544A-7EE6-4342-B048-85BDC9FD1C3A}</a:tableStyleId>
              </a:tblPr>
              <a:tblGrid>
                <a:gridCol w="4687296">
                  <a:extLst>
                    <a:ext uri="{9D8B030D-6E8A-4147-A177-3AD203B41FA5}">
                      <a16:colId xmlns:a16="http://schemas.microsoft.com/office/drawing/2014/main" val="20000"/>
                    </a:ext>
                  </a:extLst>
                </a:gridCol>
                <a:gridCol w="3295534">
                  <a:extLst>
                    <a:ext uri="{9D8B030D-6E8A-4147-A177-3AD203B41FA5}">
                      <a16:colId xmlns:a16="http://schemas.microsoft.com/office/drawing/2014/main" val="20001"/>
                    </a:ext>
                  </a:extLst>
                </a:gridCol>
                <a:gridCol w="1757518">
                  <a:extLst>
                    <a:ext uri="{9D8B030D-6E8A-4147-A177-3AD203B41FA5}">
                      <a16:colId xmlns:a16="http://schemas.microsoft.com/office/drawing/2014/main" val="20002"/>
                    </a:ext>
                  </a:extLst>
                </a:gridCol>
              </a:tblGrid>
              <a:tr h="421678">
                <a:tc>
                  <a:txBody>
                    <a:bodyPr/>
                    <a:lstStyle/>
                    <a:p>
                      <a:r>
                        <a:rPr lang="en-AU" sz="1600" dirty="0">
                          <a:effectLst/>
                        </a:rPr>
                        <a:t>Data source</a:t>
                      </a:r>
                      <a:endParaRPr lang="en-AU" sz="1600" dirty="0">
                        <a:effectLst/>
                        <a:latin typeface="Calibri" panose="020F0502020204030204" pitchFamily="34" charset="0"/>
                        <a:ea typeface="Times New Roman" panose="02020603050405020304" pitchFamily="18" charset="0"/>
                      </a:endParaRPr>
                    </a:p>
                  </a:txBody>
                  <a:tcPr marL="67883" marR="67883" marT="0" marB="0"/>
                </a:tc>
                <a:tc>
                  <a:txBody>
                    <a:bodyPr/>
                    <a:lstStyle/>
                    <a:p>
                      <a:r>
                        <a:rPr lang="en-AU" sz="1600" dirty="0">
                          <a:effectLst/>
                        </a:rPr>
                        <a:t>Data type</a:t>
                      </a:r>
                      <a:endParaRPr lang="en-AU" sz="1600" dirty="0">
                        <a:effectLst/>
                        <a:latin typeface="Calibri" panose="020F0502020204030204" pitchFamily="34" charset="0"/>
                        <a:ea typeface="Times New Roman" panose="02020603050405020304" pitchFamily="18" charset="0"/>
                      </a:endParaRPr>
                    </a:p>
                  </a:txBody>
                  <a:tcPr marL="67883" marR="67883" marT="0" marB="0"/>
                </a:tc>
                <a:tc>
                  <a:txBody>
                    <a:bodyPr/>
                    <a:lstStyle/>
                    <a:p>
                      <a:r>
                        <a:rPr lang="en-AU" sz="1600" dirty="0">
                          <a:effectLst/>
                        </a:rPr>
                        <a:t>Population covered</a:t>
                      </a:r>
                      <a:endParaRPr lang="en-AU" sz="1600" dirty="0">
                        <a:effectLst/>
                        <a:latin typeface="Calibri" panose="020F0502020204030204" pitchFamily="34" charset="0"/>
                        <a:ea typeface="Times New Roman" panose="02020603050405020304" pitchFamily="18" charset="0"/>
                      </a:endParaRPr>
                    </a:p>
                  </a:txBody>
                  <a:tcPr marL="67883" marR="67883" marT="0" marB="0"/>
                </a:tc>
                <a:extLst>
                  <a:ext uri="{0D108BD9-81ED-4DB2-BD59-A6C34878D82A}">
                    <a16:rowId xmlns:a16="http://schemas.microsoft.com/office/drawing/2014/main" val="10000"/>
                  </a:ext>
                </a:extLst>
              </a:tr>
              <a:tr h="422925">
                <a:tc>
                  <a:txBody>
                    <a:bodyPr/>
                    <a:lstStyle/>
                    <a:p>
                      <a:pPr algn="l"/>
                      <a:r>
                        <a:rPr lang="en-AU" sz="1400" dirty="0">
                          <a:effectLst/>
                        </a:rPr>
                        <a:t>US Insurance claims </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l"/>
                      <a:r>
                        <a:rPr lang="en-AU" sz="1400" dirty="0">
                          <a:effectLst/>
                        </a:rPr>
                        <a:t>Administrative health claims database for insured patients</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ctr"/>
                      <a:r>
                        <a:rPr lang="en-AU" sz="1400" dirty="0">
                          <a:effectLst/>
                        </a:rPr>
                        <a:t>120 million</a:t>
                      </a:r>
                      <a:endParaRPr lang="en-AU" sz="1400" dirty="0">
                        <a:effectLst/>
                        <a:latin typeface="Calibri" panose="020F0502020204030204" pitchFamily="34" charset="0"/>
                        <a:ea typeface="Times New Roman" panose="02020603050405020304" pitchFamily="18" charset="0"/>
                      </a:endParaRPr>
                    </a:p>
                  </a:txBody>
                  <a:tcPr marL="67883" marR="67883" marT="0" marB="0" anchor="ctr"/>
                </a:tc>
                <a:extLst>
                  <a:ext uri="{0D108BD9-81ED-4DB2-BD59-A6C34878D82A}">
                    <a16:rowId xmlns:a16="http://schemas.microsoft.com/office/drawing/2014/main" val="10001"/>
                  </a:ext>
                </a:extLst>
              </a:tr>
              <a:tr h="421678">
                <a:tc>
                  <a:txBody>
                    <a:bodyPr/>
                    <a:lstStyle/>
                    <a:p>
                      <a:pPr algn="l"/>
                      <a:r>
                        <a:rPr lang="en-AU" sz="1400" dirty="0">
                          <a:effectLst/>
                        </a:rPr>
                        <a:t>Korea Health Insurance Review and Assessment Service database (HIRA)</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l"/>
                      <a:r>
                        <a:rPr lang="en-AU" sz="1400">
                          <a:effectLst/>
                        </a:rPr>
                        <a:t>National Health Insurance data set</a:t>
                      </a:r>
                      <a:endParaRPr lang="en-AU" sz="140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ctr"/>
                      <a:r>
                        <a:rPr lang="en-AU" sz="1400" dirty="0">
                          <a:effectLst/>
                        </a:rPr>
                        <a:t>50 million</a:t>
                      </a:r>
                      <a:endParaRPr lang="en-AU" sz="1400" dirty="0">
                        <a:effectLst/>
                        <a:latin typeface="Calibri" panose="020F0502020204030204" pitchFamily="34" charset="0"/>
                        <a:ea typeface="Times New Roman" panose="02020603050405020304" pitchFamily="18" charset="0"/>
                      </a:endParaRPr>
                    </a:p>
                  </a:txBody>
                  <a:tcPr marL="67883" marR="67883" marT="0" marB="0" anchor="ctr"/>
                </a:tc>
                <a:extLst>
                  <a:ext uri="{0D108BD9-81ED-4DB2-BD59-A6C34878D82A}">
                    <a16:rowId xmlns:a16="http://schemas.microsoft.com/office/drawing/2014/main" val="10002"/>
                  </a:ext>
                </a:extLst>
              </a:tr>
              <a:tr h="421678">
                <a:tc>
                  <a:txBody>
                    <a:bodyPr/>
                    <a:lstStyle/>
                    <a:p>
                      <a:pPr algn="l"/>
                      <a:r>
                        <a:rPr lang="en-AU" sz="1400" dirty="0">
                          <a:effectLst/>
                        </a:rPr>
                        <a:t>DUSC secretariat, Australian Government Department of Human Services</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l"/>
                      <a:r>
                        <a:rPr lang="en-AU" sz="1400">
                          <a:effectLst/>
                        </a:rPr>
                        <a:t>National pharmacy claims data </a:t>
                      </a:r>
                      <a:endParaRPr lang="en-AU" sz="140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ctr"/>
                      <a:r>
                        <a:rPr lang="en-AU" sz="1400" dirty="0">
                          <a:effectLst/>
                        </a:rPr>
                        <a:t>24 million</a:t>
                      </a:r>
                      <a:endParaRPr lang="en-AU" sz="1400" dirty="0">
                        <a:effectLst/>
                        <a:latin typeface="Calibri" panose="020F0502020204030204" pitchFamily="34" charset="0"/>
                        <a:ea typeface="Times New Roman" panose="02020603050405020304" pitchFamily="18" charset="0"/>
                      </a:endParaRPr>
                    </a:p>
                  </a:txBody>
                  <a:tcPr marL="67883" marR="67883" marT="0" marB="0" anchor="ctr"/>
                </a:tc>
                <a:extLst>
                  <a:ext uri="{0D108BD9-81ED-4DB2-BD59-A6C34878D82A}">
                    <a16:rowId xmlns:a16="http://schemas.microsoft.com/office/drawing/2014/main" val="10003"/>
                  </a:ext>
                </a:extLst>
              </a:tr>
              <a:tr h="421678">
                <a:tc>
                  <a:txBody>
                    <a:bodyPr/>
                    <a:lstStyle/>
                    <a:p>
                      <a:pPr algn="l"/>
                      <a:r>
                        <a:rPr lang="en-AU" sz="1400" dirty="0">
                          <a:effectLst/>
                        </a:rPr>
                        <a:t>Taiwan National Health Insurance Research Database </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l"/>
                      <a:r>
                        <a:rPr lang="en-AU" sz="1400">
                          <a:effectLst/>
                        </a:rPr>
                        <a:t>National Health insurance data set </a:t>
                      </a:r>
                      <a:endParaRPr lang="en-AU" sz="140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ctr"/>
                      <a:r>
                        <a:rPr lang="en-AU" sz="1400" dirty="0">
                          <a:effectLst/>
                        </a:rPr>
                        <a:t>23 million</a:t>
                      </a:r>
                      <a:endParaRPr lang="en-AU" sz="1400" dirty="0">
                        <a:effectLst/>
                        <a:latin typeface="Calibri" panose="020F0502020204030204" pitchFamily="34" charset="0"/>
                        <a:ea typeface="Times New Roman" panose="02020603050405020304" pitchFamily="18" charset="0"/>
                      </a:endParaRPr>
                    </a:p>
                  </a:txBody>
                  <a:tcPr marL="67883" marR="67883" marT="0" marB="0" anchor="ctr"/>
                </a:tc>
                <a:extLst>
                  <a:ext uri="{0D108BD9-81ED-4DB2-BD59-A6C34878D82A}">
                    <a16:rowId xmlns:a16="http://schemas.microsoft.com/office/drawing/2014/main" val="10004"/>
                  </a:ext>
                </a:extLst>
              </a:tr>
              <a:tr h="632518">
                <a:tc>
                  <a:txBody>
                    <a:bodyPr/>
                    <a:lstStyle/>
                    <a:p>
                      <a:pPr algn="l"/>
                      <a:r>
                        <a:rPr lang="en-AU" sz="1400" dirty="0">
                          <a:effectLst/>
                        </a:rPr>
                        <a:t>UK Clinical Practice Database </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l"/>
                      <a:r>
                        <a:rPr lang="en-AU" sz="1400">
                          <a:effectLst/>
                        </a:rPr>
                        <a:t>Electronic health records from primary care practices in the United Kingdom </a:t>
                      </a:r>
                      <a:endParaRPr lang="en-AU" sz="140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ctr"/>
                      <a:r>
                        <a:rPr lang="en-AU" sz="1400" dirty="0">
                          <a:effectLst/>
                        </a:rPr>
                        <a:t>11 million</a:t>
                      </a:r>
                      <a:endParaRPr lang="en-AU" sz="1400" dirty="0">
                        <a:effectLst/>
                        <a:latin typeface="Calibri" panose="020F0502020204030204" pitchFamily="34" charset="0"/>
                        <a:ea typeface="Times New Roman" panose="02020603050405020304" pitchFamily="18" charset="0"/>
                      </a:endParaRPr>
                    </a:p>
                  </a:txBody>
                  <a:tcPr marL="67883" marR="67883" marT="0" marB="0" anchor="ctr"/>
                </a:tc>
                <a:extLst>
                  <a:ext uri="{0D108BD9-81ED-4DB2-BD59-A6C34878D82A}">
                    <a16:rowId xmlns:a16="http://schemas.microsoft.com/office/drawing/2014/main" val="10005"/>
                  </a:ext>
                </a:extLst>
              </a:tr>
              <a:tr h="655335">
                <a:tc>
                  <a:txBody>
                    <a:bodyPr/>
                    <a:lstStyle/>
                    <a:p>
                      <a:pPr algn="l"/>
                      <a:r>
                        <a:rPr lang="en-AU" sz="1400" dirty="0">
                          <a:effectLst/>
                        </a:rPr>
                        <a:t>Hong Kong Clinical Data Analysis and Reporting System</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l"/>
                      <a:r>
                        <a:rPr lang="en-AU" sz="1400">
                          <a:effectLst/>
                        </a:rPr>
                        <a:t>National electronic healthcare record of public hospitals and their ambulatory clinics. </a:t>
                      </a:r>
                      <a:endParaRPr lang="en-AU" sz="140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ctr"/>
                      <a:r>
                        <a:rPr lang="en-AU" sz="1400" dirty="0">
                          <a:effectLst/>
                        </a:rPr>
                        <a:t>7 million</a:t>
                      </a:r>
                      <a:endParaRPr lang="en-AU" sz="1400" dirty="0">
                        <a:effectLst/>
                        <a:latin typeface="Calibri" panose="020F0502020204030204" pitchFamily="34" charset="0"/>
                        <a:ea typeface="Times New Roman" panose="02020603050405020304" pitchFamily="18" charset="0"/>
                      </a:endParaRPr>
                    </a:p>
                  </a:txBody>
                  <a:tcPr marL="67883" marR="67883" marT="0" marB="0" anchor="ctr"/>
                </a:tc>
                <a:extLst>
                  <a:ext uri="{0D108BD9-81ED-4DB2-BD59-A6C34878D82A}">
                    <a16:rowId xmlns:a16="http://schemas.microsoft.com/office/drawing/2014/main" val="10006"/>
                  </a:ext>
                </a:extLst>
              </a:tr>
              <a:tr h="843357">
                <a:tc>
                  <a:txBody>
                    <a:bodyPr/>
                    <a:lstStyle/>
                    <a:p>
                      <a:pPr algn="l"/>
                      <a:r>
                        <a:rPr lang="en-AU" sz="1400" dirty="0">
                          <a:effectLst/>
                        </a:rPr>
                        <a:t>Australian Government 10 % Sample of MBS and PBS data</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l"/>
                      <a:r>
                        <a:rPr lang="en-AU" sz="1400">
                          <a:effectLst/>
                        </a:rPr>
                        <a:t>Pharmacy claims and Medicare Benefits Schedule procedure and services claims for a random 10% of the Australian population</a:t>
                      </a:r>
                      <a:endParaRPr lang="en-AU" sz="140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ctr"/>
                      <a:r>
                        <a:rPr lang="en-AU" sz="1400" dirty="0">
                          <a:effectLst/>
                        </a:rPr>
                        <a:t>2.4 million</a:t>
                      </a:r>
                      <a:endParaRPr lang="en-AU" sz="1400" dirty="0">
                        <a:effectLst/>
                        <a:latin typeface="Calibri" panose="020F0502020204030204" pitchFamily="34" charset="0"/>
                        <a:ea typeface="Times New Roman" panose="02020603050405020304" pitchFamily="18" charset="0"/>
                      </a:endParaRPr>
                    </a:p>
                  </a:txBody>
                  <a:tcPr marL="67883" marR="67883" marT="0" marB="0" anchor="ctr"/>
                </a:tc>
                <a:extLst>
                  <a:ext uri="{0D108BD9-81ED-4DB2-BD59-A6C34878D82A}">
                    <a16:rowId xmlns:a16="http://schemas.microsoft.com/office/drawing/2014/main" val="10007"/>
                  </a:ext>
                </a:extLst>
              </a:tr>
              <a:tr h="421678">
                <a:tc>
                  <a:txBody>
                    <a:bodyPr/>
                    <a:lstStyle/>
                    <a:p>
                      <a:pPr algn="l"/>
                      <a:r>
                        <a:rPr lang="en-AU" sz="1400" dirty="0">
                          <a:effectLst/>
                        </a:rPr>
                        <a:t>Australian Government Department of Veterans’ Affairs (DVA)</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l"/>
                      <a:r>
                        <a:rPr lang="en-AU" sz="1400" dirty="0">
                          <a:effectLst/>
                        </a:rPr>
                        <a:t>Health claims for Australian veterans and their dependents</a:t>
                      </a:r>
                      <a:endParaRPr lang="en-AU" sz="1400" dirty="0">
                        <a:effectLst/>
                        <a:latin typeface="Calibri" panose="020F0502020204030204" pitchFamily="34" charset="0"/>
                        <a:ea typeface="Times New Roman" panose="02020603050405020304" pitchFamily="18" charset="0"/>
                      </a:endParaRPr>
                    </a:p>
                  </a:txBody>
                  <a:tcPr marL="67883" marR="67883" marT="0" marB="0" anchor="ctr"/>
                </a:tc>
                <a:tc>
                  <a:txBody>
                    <a:bodyPr/>
                    <a:lstStyle/>
                    <a:p>
                      <a:pPr algn="ctr"/>
                      <a:r>
                        <a:rPr lang="en-AU" sz="1400" dirty="0">
                          <a:effectLst/>
                        </a:rPr>
                        <a:t>300,000</a:t>
                      </a:r>
                      <a:endParaRPr lang="en-AU" sz="1400" dirty="0">
                        <a:effectLst/>
                        <a:latin typeface="Calibri" panose="020F0502020204030204" pitchFamily="34" charset="0"/>
                        <a:ea typeface="Times New Roman" panose="02020603050405020304" pitchFamily="18" charset="0"/>
                      </a:endParaRPr>
                    </a:p>
                  </a:txBody>
                  <a:tcPr marL="67883" marR="67883" marT="0"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3856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HOW ARE WE GOING TO DO IT?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608" y="3610184"/>
            <a:ext cx="2683672" cy="680723"/>
          </a:xfrm>
          <a:prstGeom prst="rect">
            <a:avLst/>
          </a:prstGeom>
        </p:spPr>
      </p:pic>
      <p:sp>
        <p:nvSpPr>
          <p:cNvPr id="5" name="TextBox 4"/>
          <p:cNvSpPr txBox="1"/>
          <p:nvPr/>
        </p:nvSpPr>
        <p:spPr>
          <a:xfrm>
            <a:off x="3911582" y="3186055"/>
            <a:ext cx="4032448" cy="3293209"/>
          </a:xfrm>
          <a:prstGeom prst="rect">
            <a:avLst/>
          </a:prstGeom>
          <a:noFill/>
        </p:spPr>
        <p:txBody>
          <a:bodyPr wrap="square" rtlCol="0">
            <a:spAutoFit/>
          </a:bodyPr>
          <a:lstStyle/>
          <a:p>
            <a:pPr algn="ctr"/>
            <a:r>
              <a:rPr lang="en-AU" sz="1600" b="1" dirty="0"/>
              <a:t>Chief Investigators</a:t>
            </a:r>
          </a:p>
          <a:p>
            <a:pPr algn="ctr"/>
            <a:r>
              <a:rPr lang="en-AU" sz="1600" dirty="0"/>
              <a:t>Nicole Pratt, Libby Roughead, Michael Ward, Lisa </a:t>
            </a:r>
            <a:r>
              <a:rPr lang="en-AU" sz="1600" dirty="0" err="1"/>
              <a:t>Kalisch</a:t>
            </a:r>
            <a:r>
              <a:rPr lang="en-AU" sz="1600" dirty="0"/>
              <a:t> </a:t>
            </a:r>
            <a:r>
              <a:rPr lang="en-AU" sz="1600" dirty="0" err="1"/>
              <a:t>Ellett</a:t>
            </a:r>
            <a:r>
              <a:rPr lang="en-AU" sz="1600" dirty="0"/>
              <a:t> (Australia), </a:t>
            </a:r>
          </a:p>
          <a:p>
            <a:pPr algn="ctr"/>
            <a:r>
              <a:rPr lang="en-AU" sz="1600" dirty="0" err="1"/>
              <a:t>Martijn</a:t>
            </a:r>
            <a:r>
              <a:rPr lang="en-AU" sz="1600" dirty="0"/>
              <a:t> </a:t>
            </a:r>
            <a:r>
              <a:rPr lang="en-AU" sz="1600" dirty="0" err="1"/>
              <a:t>Schuemie</a:t>
            </a:r>
            <a:r>
              <a:rPr lang="en-AU" sz="1600" dirty="0"/>
              <a:t>, Marc </a:t>
            </a:r>
            <a:r>
              <a:rPr lang="en-AU" sz="1600" dirty="0" err="1"/>
              <a:t>Suchard</a:t>
            </a:r>
            <a:r>
              <a:rPr lang="en-AU" sz="1600" dirty="0"/>
              <a:t> (OHDSI),</a:t>
            </a:r>
          </a:p>
          <a:p>
            <a:pPr algn="ctr"/>
            <a:r>
              <a:rPr lang="en-AU" sz="1600" dirty="0"/>
              <a:t> Ian Wong (Hong-Kong &amp; UK), </a:t>
            </a:r>
          </a:p>
          <a:p>
            <a:pPr algn="ctr"/>
            <a:r>
              <a:rPr lang="en-AU" sz="1600" dirty="0" err="1"/>
              <a:t>Ju</a:t>
            </a:r>
            <a:r>
              <a:rPr lang="en-AU" sz="1600" dirty="0"/>
              <a:t>-Young Shin (Korea)</a:t>
            </a:r>
          </a:p>
          <a:p>
            <a:pPr algn="ctr"/>
            <a:endParaRPr lang="en-AU" sz="1600" dirty="0">
              <a:solidFill>
                <a:srgbClr val="FF0000"/>
              </a:solidFill>
            </a:endParaRPr>
          </a:p>
          <a:p>
            <a:pPr algn="ctr"/>
            <a:endParaRPr lang="en-AU" sz="1600" dirty="0"/>
          </a:p>
          <a:p>
            <a:pPr algn="ctr"/>
            <a:r>
              <a:rPr lang="en-AU" sz="1600" b="1" dirty="0"/>
              <a:t>Associate Investigators</a:t>
            </a:r>
          </a:p>
          <a:p>
            <a:pPr algn="ctr"/>
            <a:r>
              <a:rPr lang="en-AU" sz="1600" dirty="0"/>
              <a:t>Edward Lai, Yea-</a:t>
            </a:r>
            <a:r>
              <a:rPr lang="en-AU" sz="1600" dirty="0" err="1"/>
              <a:t>Huei</a:t>
            </a:r>
            <a:r>
              <a:rPr lang="en-AU" sz="1600" dirty="0"/>
              <a:t> Yang, (Taiwan) </a:t>
            </a:r>
          </a:p>
          <a:p>
            <a:pPr algn="ctr"/>
            <a:r>
              <a:rPr lang="en-AU" sz="1600" dirty="0"/>
              <a:t>Nam-Kyong Choi (Korea)</a:t>
            </a:r>
          </a:p>
          <a:p>
            <a:pPr algn="ctr"/>
            <a:r>
              <a:rPr lang="en-AU" sz="1600" dirty="0"/>
              <a:t>Michal </a:t>
            </a:r>
            <a:r>
              <a:rPr lang="en-AU" sz="1600" dirty="0" err="1"/>
              <a:t>Abrahamowicz</a:t>
            </a:r>
            <a:r>
              <a:rPr lang="en-AU" sz="1600" dirty="0"/>
              <a:t> (Canada)</a:t>
            </a:r>
            <a:br>
              <a:rPr lang="en-AU" sz="1600" dirty="0"/>
            </a:br>
            <a:endParaRPr lang="en-AU" sz="16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542" y="4610261"/>
            <a:ext cx="3849183" cy="444795"/>
          </a:xfrm>
          <a:prstGeom prst="rect">
            <a:avLst/>
          </a:prstGeom>
        </p:spPr>
      </p:pic>
      <p:pic>
        <p:nvPicPr>
          <p:cNvPr id="7" name="Picture 10" descr="Univrs-Samsom-blu"/>
          <p:cNvPicPr>
            <a:picLocks noChangeAspect="1" noChangeArrowheads="1"/>
          </p:cNvPicPr>
          <p:nvPr/>
        </p:nvPicPr>
        <p:blipFill rotWithShape="1">
          <a:blip r:embed="rId4" cstate="print"/>
          <a:srcRect r="66771"/>
          <a:stretch/>
        </p:blipFill>
        <p:spPr bwMode="auto">
          <a:xfrm>
            <a:off x="5445272" y="2018976"/>
            <a:ext cx="965068" cy="864058"/>
          </a:xfrm>
          <a:prstGeom prst="rect">
            <a:avLst/>
          </a:prstGeom>
          <a:noFill/>
          <a:ln w="9525">
            <a:noFill/>
            <a:miter lim="800000"/>
            <a:headEnd/>
            <a:tailEnd/>
          </a:ln>
          <a:effectLst/>
        </p:spPr>
      </p:pic>
      <p:sp>
        <p:nvSpPr>
          <p:cNvPr id="8" name="TextBox 7"/>
          <p:cNvSpPr txBox="1"/>
          <p:nvPr/>
        </p:nvSpPr>
        <p:spPr>
          <a:xfrm>
            <a:off x="9030448" y="3532094"/>
            <a:ext cx="2635624" cy="2062103"/>
          </a:xfrm>
          <a:prstGeom prst="rect">
            <a:avLst/>
          </a:prstGeom>
          <a:noFill/>
        </p:spPr>
        <p:txBody>
          <a:bodyPr wrap="square" rtlCol="0">
            <a:spAutoFit/>
          </a:bodyPr>
          <a:lstStyle/>
          <a:p>
            <a:r>
              <a:rPr lang="en-AU" sz="1600" dirty="0"/>
              <a:t>4 years funding for </a:t>
            </a:r>
          </a:p>
          <a:p>
            <a:r>
              <a:rPr lang="en-AU" sz="1600" dirty="0"/>
              <a:t>new Staff:</a:t>
            </a:r>
          </a:p>
          <a:p>
            <a:pPr marL="285750" indent="-285750">
              <a:buFont typeface="Arial" panose="020B0604020202020204" pitchFamily="34" charset="0"/>
              <a:buChar char="•"/>
            </a:pPr>
            <a:r>
              <a:rPr lang="en-AU" sz="1600" dirty="0"/>
              <a:t>Post-doc </a:t>
            </a:r>
          </a:p>
          <a:p>
            <a:pPr marL="285750" indent="-285750">
              <a:buFont typeface="Arial" panose="020B0604020202020204" pitchFamily="34" charset="0"/>
              <a:buChar char="•"/>
            </a:pPr>
            <a:r>
              <a:rPr lang="en-AU" sz="1600" dirty="0"/>
              <a:t>Statistician</a:t>
            </a:r>
          </a:p>
          <a:p>
            <a:pPr marL="285750" indent="-285750">
              <a:buFont typeface="Arial" panose="020B0604020202020204" pitchFamily="34" charset="0"/>
              <a:buChar char="•"/>
            </a:pPr>
            <a:r>
              <a:rPr lang="en-AU" sz="1600" dirty="0"/>
              <a:t>4 part-time post docs (Korea, Taiwan, Hong-Kong, US)</a:t>
            </a:r>
          </a:p>
          <a:p>
            <a:endParaRPr lang="en-AU" sz="1600" dirty="0"/>
          </a:p>
        </p:txBody>
      </p:sp>
    </p:spTree>
    <p:extLst>
      <p:ext uri="{BB962C8B-B14F-4D97-AF65-F5344CB8AC3E}">
        <p14:creationId xmlns:p14="http://schemas.microsoft.com/office/powerpoint/2010/main" val="202698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Rectangle 2"/>
          <p:cNvSpPr>
            <a:spLocks noGrp="1" noChangeArrowheads="1"/>
          </p:cNvSpPr>
          <p:nvPr>
            <p:ph type="title"/>
          </p:nvPr>
        </p:nvSpPr>
        <p:spPr>
          <a:xfrm>
            <a:off x="465517" y="597478"/>
            <a:ext cx="8748464" cy="1143000"/>
          </a:xfrm>
        </p:spPr>
        <p:txBody>
          <a:bodyPr>
            <a:normAutofit/>
          </a:bodyPr>
          <a:lstStyle/>
          <a:p>
            <a:r>
              <a:rPr lang="en-US" altLang="ko-KR" dirty="0"/>
              <a:t>The </a:t>
            </a:r>
            <a:r>
              <a:rPr lang="en-US" altLang="ko-KR" dirty="0" err="1"/>
              <a:t>AsPEN</a:t>
            </a:r>
            <a:r>
              <a:rPr lang="en-US" altLang="ko-KR" dirty="0"/>
              <a:t> Concept</a:t>
            </a:r>
            <a:endParaRPr lang="ko-KR" altLang="en-US" dirty="0"/>
          </a:p>
        </p:txBody>
      </p:sp>
      <p:grpSp>
        <p:nvGrpSpPr>
          <p:cNvPr id="18" name="Group 17"/>
          <p:cNvGrpSpPr/>
          <p:nvPr/>
        </p:nvGrpSpPr>
        <p:grpSpPr>
          <a:xfrm>
            <a:off x="1874982" y="1928092"/>
            <a:ext cx="8100291" cy="4823690"/>
            <a:chOff x="1849439" y="673102"/>
            <a:chExt cx="8939054" cy="6184899"/>
          </a:xfrm>
        </p:grpSpPr>
        <p:grpSp>
          <p:nvGrpSpPr>
            <p:cNvPr id="6" name="Group 38"/>
            <p:cNvGrpSpPr>
              <a:grpSpLocks/>
            </p:cNvGrpSpPr>
            <p:nvPr/>
          </p:nvGrpSpPr>
          <p:grpSpPr bwMode="auto">
            <a:xfrm>
              <a:off x="1849439" y="981076"/>
              <a:ext cx="8601075" cy="5876925"/>
              <a:chOff x="340" y="618"/>
              <a:chExt cx="5216" cy="3702"/>
            </a:xfrm>
          </p:grpSpPr>
          <p:pic>
            <p:nvPicPr>
              <p:cNvPr id="8220" name="Picture 9" descr="map_1"/>
              <p:cNvPicPr>
                <a:picLocks noChangeAspect="1" noChangeArrowheads="1"/>
              </p:cNvPicPr>
              <p:nvPr/>
            </p:nvPicPr>
            <p:blipFill>
              <a:blip r:embed="rId2" cstate="print"/>
              <a:srcRect/>
              <a:stretch>
                <a:fillRect/>
              </a:stretch>
            </p:blipFill>
            <p:spPr bwMode="auto">
              <a:xfrm>
                <a:off x="340" y="618"/>
                <a:ext cx="5216" cy="3702"/>
              </a:xfrm>
              <a:prstGeom prst="rect">
                <a:avLst/>
              </a:prstGeom>
              <a:noFill/>
              <a:ln w="9525">
                <a:noFill/>
                <a:miter lim="800000"/>
                <a:headEnd/>
                <a:tailEnd/>
              </a:ln>
            </p:spPr>
          </p:pic>
          <p:sp>
            <p:nvSpPr>
              <p:cNvPr id="8221" name="TextBox 8"/>
              <p:cNvSpPr txBox="1">
                <a:spLocks noChangeArrowheads="1"/>
              </p:cNvSpPr>
              <p:nvPr/>
            </p:nvSpPr>
            <p:spPr bwMode="auto">
              <a:xfrm>
                <a:off x="2880" y="1620"/>
                <a:ext cx="516" cy="250"/>
              </a:xfrm>
              <a:prstGeom prst="rect">
                <a:avLst/>
              </a:prstGeom>
              <a:noFill/>
              <a:ln w="9525">
                <a:noFill/>
                <a:miter lim="800000"/>
                <a:headEnd/>
                <a:tailEnd/>
              </a:ln>
            </p:spPr>
            <p:txBody>
              <a:bodyPr wrap="none">
                <a:spAutoFit/>
              </a:bodyPr>
              <a:lstStyle/>
              <a:p>
                <a:r>
                  <a:rPr lang="en-US" altLang="ko-KR" sz="2000">
                    <a:solidFill>
                      <a:srgbClr val="C00000"/>
                    </a:solidFill>
                    <a:latin typeface="맑은 고딕" pitchFamily="50" charset="-127"/>
                    <a:ea typeface="맑은 고딕" pitchFamily="50" charset="-127"/>
                  </a:rPr>
                  <a:t>China</a:t>
                </a:r>
                <a:endParaRPr lang="ko-KR" altLang="en-US" sz="2000">
                  <a:solidFill>
                    <a:srgbClr val="C00000"/>
                  </a:solidFill>
                  <a:latin typeface="맑은 고딕" pitchFamily="50" charset="-127"/>
                  <a:ea typeface="맑은 고딕" pitchFamily="50" charset="-127"/>
                </a:endParaRPr>
              </a:p>
            </p:txBody>
          </p:sp>
          <p:sp>
            <p:nvSpPr>
              <p:cNvPr id="8222" name="TextBox 9"/>
              <p:cNvSpPr txBox="1">
                <a:spLocks noChangeArrowheads="1"/>
              </p:cNvSpPr>
              <p:nvPr/>
            </p:nvSpPr>
            <p:spPr bwMode="auto">
              <a:xfrm>
                <a:off x="2340" y="2430"/>
                <a:ext cx="705" cy="250"/>
              </a:xfrm>
              <a:prstGeom prst="rect">
                <a:avLst/>
              </a:prstGeom>
              <a:noFill/>
              <a:ln w="9525">
                <a:noFill/>
                <a:miter lim="800000"/>
                <a:headEnd/>
                <a:tailEnd/>
              </a:ln>
            </p:spPr>
            <p:txBody>
              <a:bodyPr wrap="none">
                <a:spAutoFit/>
              </a:bodyPr>
              <a:lstStyle/>
              <a:p>
                <a:r>
                  <a:rPr lang="en-US" altLang="ko-KR" sz="2000">
                    <a:solidFill>
                      <a:srgbClr val="C00000"/>
                    </a:solidFill>
                    <a:latin typeface="맑은 고딕" pitchFamily="50" charset="-127"/>
                    <a:ea typeface="맑은 고딕" pitchFamily="50" charset="-127"/>
                  </a:rPr>
                  <a:t>Thailand</a:t>
                </a:r>
                <a:endParaRPr lang="ko-KR" altLang="en-US" sz="2000">
                  <a:solidFill>
                    <a:srgbClr val="C00000"/>
                  </a:solidFill>
                  <a:latin typeface="맑은 고딕" pitchFamily="50" charset="-127"/>
                  <a:ea typeface="맑은 고딕" pitchFamily="50" charset="-127"/>
                </a:endParaRPr>
              </a:p>
            </p:txBody>
          </p:sp>
          <p:sp>
            <p:nvSpPr>
              <p:cNvPr id="8223" name="TextBox 10"/>
              <p:cNvSpPr txBox="1">
                <a:spLocks noChangeArrowheads="1"/>
              </p:cNvSpPr>
              <p:nvPr/>
            </p:nvSpPr>
            <p:spPr bwMode="auto">
              <a:xfrm>
                <a:off x="3510" y="1364"/>
                <a:ext cx="520" cy="250"/>
              </a:xfrm>
              <a:prstGeom prst="rect">
                <a:avLst/>
              </a:prstGeom>
              <a:noFill/>
              <a:ln w="9525">
                <a:noFill/>
                <a:miter lim="800000"/>
                <a:headEnd/>
                <a:tailEnd/>
              </a:ln>
            </p:spPr>
            <p:txBody>
              <a:bodyPr wrap="none">
                <a:spAutoFit/>
              </a:bodyPr>
              <a:lstStyle/>
              <a:p>
                <a:r>
                  <a:rPr lang="en-US" altLang="ko-KR" sz="2000">
                    <a:solidFill>
                      <a:srgbClr val="C00000"/>
                    </a:solidFill>
                    <a:latin typeface="맑은 고딕" pitchFamily="50" charset="-127"/>
                    <a:ea typeface="맑은 고딕" pitchFamily="50" charset="-127"/>
                  </a:rPr>
                  <a:t>Korea</a:t>
                </a:r>
                <a:endParaRPr lang="ko-KR" altLang="en-US" sz="2000">
                  <a:solidFill>
                    <a:srgbClr val="C00000"/>
                  </a:solidFill>
                  <a:latin typeface="맑은 고딕" pitchFamily="50" charset="-127"/>
                  <a:ea typeface="맑은 고딕" pitchFamily="50" charset="-127"/>
                </a:endParaRPr>
              </a:p>
            </p:txBody>
          </p:sp>
          <p:sp>
            <p:nvSpPr>
              <p:cNvPr id="8224" name="TextBox 11"/>
              <p:cNvSpPr txBox="1">
                <a:spLocks noChangeArrowheads="1"/>
              </p:cNvSpPr>
              <p:nvPr/>
            </p:nvSpPr>
            <p:spPr bwMode="auto">
              <a:xfrm>
                <a:off x="4185" y="1575"/>
                <a:ext cx="509" cy="252"/>
              </a:xfrm>
              <a:prstGeom prst="rect">
                <a:avLst/>
              </a:prstGeom>
              <a:noFill/>
              <a:ln w="9525">
                <a:noFill/>
                <a:miter lim="800000"/>
                <a:headEnd/>
                <a:tailEnd/>
              </a:ln>
            </p:spPr>
            <p:txBody>
              <a:bodyPr wrap="none">
                <a:spAutoFit/>
              </a:bodyPr>
              <a:lstStyle/>
              <a:p>
                <a:r>
                  <a:rPr lang="en-US" altLang="ko-KR" sz="2000">
                    <a:solidFill>
                      <a:srgbClr val="C00000"/>
                    </a:solidFill>
                    <a:latin typeface="맑은 고딕" pitchFamily="50" charset="-127"/>
                    <a:ea typeface="맑은 고딕" pitchFamily="50" charset="-127"/>
                  </a:rPr>
                  <a:t>Japan</a:t>
                </a:r>
                <a:endParaRPr lang="ko-KR" altLang="en-US" sz="2000">
                  <a:solidFill>
                    <a:srgbClr val="C00000"/>
                  </a:solidFill>
                  <a:latin typeface="맑은 고딕" pitchFamily="50" charset="-127"/>
                  <a:ea typeface="맑은 고딕" pitchFamily="50" charset="-127"/>
                </a:endParaRPr>
              </a:p>
            </p:txBody>
          </p:sp>
          <p:sp>
            <p:nvSpPr>
              <p:cNvPr id="8225" name="TextBox 17"/>
              <p:cNvSpPr txBox="1">
                <a:spLocks noChangeArrowheads="1"/>
              </p:cNvSpPr>
              <p:nvPr/>
            </p:nvSpPr>
            <p:spPr bwMode="auto">
              <a:xfrm>
                <a:off x="1800" y="1800"/>
                <a:ext cx="454" cy="250"/>
              </a:xfrm>
              <a:prstGeom prst="rect">
                <a:avLst/>
              </a:prstGeom>
              <a:noFill/>
              <a:ln w="9525">
                <a:noFill/>
                <a:miter lim="800000"/>
                <a:headEnd/>
                <a:tailEnd/>
              </a:ln>
            </p:spPr>
            <p:txBody>
              <a:bodyPr wrap="none">
                <a:spAutoFit/>
              </a:bodyPr>
              <a:lstStyle/>
              <a:p>
                <a:r>
                  <a:rPr lang="en-US" altLang="ko-KR" sz="2000">
                    <a:solidFill>
                      <a:srgbClr val="C00000"/>
                    </a:solidFill>
                    <a:latin typeface="맑은 고딕" pitchFamily="50" charset="-127"/>
                    <a:ea typeface="맑은 고딕" pitchFamily="50" charset="-127"/>
                  </a:rPr>
                  <a:t>India</a:t>
                </a:r>
                <a:endParaRPr lang="ko-KR" altLang="en-US" sz="2000">
                  <a:solidFill>
                    <a:srgbClr val="C00000"/>
                  </a:solidFill>
                  <a:latin typeface="맑은 고딕" pitchFamily="50" charset="-127"/>
                  <a:ea typeface="맑은 고딕" pitchFamily="50" charset="-127"/>
                </a:endParaRPr>
              </a:p>
            </p:txBody>
          </p:sp>
          <p:sp>
            <p:nvSpPr>
              <p:cNvPr id="8226" name="TextBox 20"/>
              <p:cNvSpPr txBox="1">
                <a:spLocks noChangeArrowheads="1"/>
              </p:cNvSpPr>
              <p:nvPr/>
            </p:nvSpPr>
            <p:spPr bwMode="auto">
              <a:xfrm>
                <a:off x="3555" y="2025"/>
                <a:ext cx="581" cy="252"/>
              </a:xfrm>
              <a:prstGeom prst="rect">
                <a:avLst/>
              </a:prstGeom>
              <a:noFill/>
              <a:ln w="9525">
                <a:noFill/>
                <a:miter lim="800000"/>
                <a:headEnd/>
                <a:tailEnd/>
              </a:ln>
            </p:spPr>
            <p:txBody>
              <a:bodyPr wrap="none">
                <a:spAutoFit/>
              </a:bodyPr>
              <a:lstStyle/>
              <a:p>
                <a:r>
                  <a:rPr lang="en-US" altLang="ko-KR" sz="2000">
                    <a:solidFill>
                      <a:srgbClr val="C00000"/>
                    </a:solidFill>
                    <a:latin typeface="맑은 고딕" pitchFamily="50" charset="-127"/>
                    <a:ea typeface="맑은 고딕" pitchFamily="50" charset="-127"/>
                  </a:rPr>
                  <a:t>Taiwan</a:t>
                </a:r>
              </a:p>
            </p:txBody>
          </p:sp>
          <p:grpSp>
            <p:nvGrpSpPr>
              <p:cNvPr id="7" name="Group 19"/>
              <p:cNvGrpSpPr>
                <a:grpSpLocks/>
              </p:cNvGrpSpPr>
              <p:nvPr/>
            </p:nvGrpSpPr>
            <p:grpSpPr bwMode="auto">
              <a:xfrm>
                <a:off x="2290" y="1842"/>
                <a:ext cx="137" cy="317"/>
                <a:chOff x="2304" y="1344"/>
                <a:chExt cx="498" cy="1245"/>
              </a:xfrm>
            </p:grpSpPr>
            <p:sp>
              <p:nvSpPr>
                <p:cNvPr id="978964" name="Freeform 20"/>
                <p:cNvSpPr>
                  <a:spLocks/>
                </p:cNvSpPr>
                <p:nvPr/>
              </p:nvSpPr>
              <p:spPr bwMode="gray">
                <a:xfrm>
                  <a:off x="2428" y="1344"/>
                  <a:ext cx="231" cy="255"/>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sp>
              <p:nvSpPr>
                <p:cNvPr id="978965" name="Freeform 21"/>
                <p:cNvSpPr>
                  <a:spLocks/>
                </p:cNvSpPr>
                <p:nvPr/>
              </p:nvSpPr>
              <p:spPr bwMode="gray">
                <a:xfrm>
                  <a:off x="2309" y="1627"/>
                  <a:ext cx="493" cy="962"/>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grpSp>
          <p:grpSp>
            <p:nvGrpSpPr>
              <p:cNvPr id="8" name="Group 22"/>
              <p:cNvGrpSpPr>
                <a:grpSpLocks/>
              </p:cNvGrpSpPr>
              <p:nvPr/>
            </p:nvGrpSpPr>
            <p:grpSpPr bwMode="auto">
              <a:xfrm>
                <a:off x="3334" y="1480"/>
                <a:ext cx="137" cy="317"/>
                <a:chOff x="2880" y="1344"/>
                <a:chExt cx="498" cy="1245"/>
              </a:xfrm>
            </p:grpSpPr>
            <p:sp>
              <p:nvSpPr>
                <p:cNvPr id="978967" name="Freeform 23"/>
                <p:cNvSpPr>
                  <a:spLocks/>
                </p:cNvSpPr>
                <p:nvPr/>
              </p:nvSpPr>
              <p:spPr bwMode="gray">
                <a:xfrm>
                  <a:off x="3003" y="1344"/>
                  <a:ext cx="231" cy="255"/>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sp>
              <p:nvSpPr>
                <p:cNvPr id="978968" name="Freeform 24"/>
                <p:cNvSpPr>
                  <a:spLocks/>
                </p:cNvSpPr>
                <p:nvPr/>
              </p:nvSpPr>
              <p:spPr bwMode="gray">
                <a:xfrm>
                  <a:off x="2880" y="1627"/>
                  <a:ext cx="497" cy="962"/>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grpSp>
          <p:grpSp>
            <p:nvGrpSpPr>
              <p:cNvPr id="9" name="Group 25"/>
              <p:cNvGrpSpPr>
                <a:grpSpLocks/>
              </p:cNvGrpSpPr>
              <p:nvPr/>
            </p:nvGrpSpPr>
            <p:grpSpPr bwMode="auto">
              <a:xfrm>
                <a:off x="4150" y="1888"/>
                <a:ext cx="137" cy="317"/>
                <a:chOff x="2304" y="1344"/>
                <a:chExt cx="498" cy="1245"/>
              </a:xfrm>
            </p:grpSpPr>
            <p:sp>
              <p:nvSpPr>
                <p:cNvPr id="978970" name="Freeform 26"/>
                <p:cNvSpPr>
                  <a:spLocks/>
                </p:cNvSpPr>
                <p:nvPr/>
              </p:nvSpPr>
              <p:spPr bwMode="gray">
                <a:xfrm>
                  <a:off x="2428" y="1344"/>
                  <a:ext cx="231" cy="255"/>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sp>
              <p:nvSpPr>
                <p:cNvPr id="978971" name="Freeform 27"/>
                <p:cNvSpPr>
                  <a:spLocks/>
                </p:cNvSpPr>
                <p:nvPr/>
              </p:nvSpPr>
              <p:spPr bwMode="gray">
                <a:xfrm>
                  <a:off x="2309" y="1627"/>
                  <a:ext cx="493" cy="962"/>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grpSp>
          <p:grpSp>
            <p:nvGrpSpPr>
              <p:cNvPr id="10" name="Group 28"/>
              <p:cNvGrpSpPr>
                <a:grpSpLocks/>
              </p:cNvGrpSpPr>
              <p:nvPr/>
            </p:nvGrpSpPr>
            <p:grpSpPr bwMode="auto">
              <a:xfrm>
                <a:off x="4014" y="1253"/>
                <a:ext cx="137" cy="317"/>
                <a:chOff x="2304" y="1344"/>
                <a:chExt cx="498" cy="1245"/>
              </a:xfrm>
            </p:grpSpPr>
            <p:sp>
              <p:nvSpPr>
                <p:cNvPr id="978973" name="Freeform 29"/>
                <p:cNvSpPr>
                  <a:spLocks/>
                </p:cNvSpPr>
                <p:nvPr/>
              </p:nvSpPr>
              <p:spPr bwMode="gray">
                <a:xfrm>
                  <a:off x="2425" y="1344"/>
                  <a:ext cx="234" cy="255"/>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sp>
              <p:nvSpPr>
                <p:cNvPr id="978974" name="Freeform 30"/>
                <p:cNvSpPr>
                  <a:spLocks/>
                </p:cNvSpPr>
                <p:nvPr/>
              </p:nvSpPr>
              <p:spPr bwMode="gray">
                <a:xfrm>
                  <a:off x="2303" y="1627"/>
                  <a:ext cx="500" cy="962"/>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grpSp>
          <p:grpSp>
            <p:nvGrpSpPr>
              <p:cNvPr id="11" name="Group 31"/>
              <p:cNvGrpSpPr>
                <a:grpSpLocks/>
              </p:cNvGrpSpPr>
              <p:nvPr/>
            </p:nvGrpSpPr>
            <p:grpSpPr bwMode="auto">
              <a:xfrm>
                <a:off x="4649" y="1434"/>
                <a:ext cx="137" cy="317"/>
                <a:chOff x="2880" y="1344"/>
                <a:chExt cx="498" cy="1245"/>
              </a:xfrm>
            </p:grpSpPr>
            <p:sp>
              <p:nvSpPr>
                <p:cNvPr id="978976" name="Freeform 32"/>
                <p:cNvSpPr>
                  <a:spLocks/>
                </p:cNvSpPr>
                <p:nvPr/>
              </p:nvSpPr>
              <p:spPr bwMode="gray">
                <a:xfrm>
                  <a:off x="3003" y="1344"/>
                  <a:ext cx="231" cy="255"/>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sp>
              <p:nvSpPr>
                <p:cNvPr id="978977" name="Freeform 33"/>
                <p:cNvSpPr>
                  <a:spLocks/>
                </p:cNvSpPr>
                <p:nvPr/>
              </p:nvSpPr>
              <p:spPr bwMode="gray">
                <a:xfrm>
                  <a:off x="2880" y="1627"/>
                  <a:ext cx="497" cy="962"/>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grpSp>
          <p:grpSp>
            <p:nvGrpSpPr>
              <p:cNvPr id="12" name="Group 34"/>
              <p:cNvGrpSpPr>
                <a:grpSpLocks/>
              </p:cNvGrpSpPr>
              <p:nvPr/>
            </p:nvGrpSpPr>
            <p:grpSpPr bwMode="auto">
              <a:xfrm>
                <a:off x="3015" y="2523"/>
                <a:ext cx="137" cy="317"/>
                <a:chOff x="2880" y="1344"/>
                <a:chExt cx="498" cy="1245"/>
              </a:xfrm>
            </p:grpSpPr>
            <p:sp>
              <p:nvSpPr>
                <p:cNvPr id="2" name="Freeform 35"/>
                <p:cNvSpPr>
                  <a:spLocks/>
                </p:cNvSpPr>
                <p:nvPr/>
              </p:nvSpPr>
              <p:spPr bwMode="gray">
                <a:xfrm>
                  <a:off x="3004" y="1344"/>
                  <a:ext cx="231" cy="255"/>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sp>
              <p:nvSpPr>
                <p:cNvPr id="3" name="Freeform 36"/>
                <p:cNvSpPr>
                  <a:spLocks/>
                </p:cNvSpPr>
                <p:nvPr/>
              </p:nvSpPr>
              <p:spPr bwMode="gray">
                <a:xfrm>
                  <a:off x="2881" y="1627"/>
                  <a:ext cx="497" cy="962"/>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grpSp>
        </p:grpSp>
        <p:grpSp>
          <p:nvGrpSpPr>
            <p:cNvPr id="17" name="Group 16"/>
            <p:cNvGrpSpPr/>
            <p:nvPr/>
          </p:nvGrpSpPr>
          <p:grpSpPr>
            <a:xfrm>
              <a:off x="2184243" y="673102"/>
              <a:ext cx="8604250" cy="5883274"/>
              <a:chOff x="2063750" y="620714"/>
              <a:chExt cx="8604250" cy="5883274"/>
            </a:xfrm>
          </p:grpSpPr>
          <p:sp>
            <p:nvSpPr>
              <p:cNvPr id="184361" name="AutoShape 41"/>
              <p:cNvSpPr>
                <a:spLocks noChangeArrowheads="1"/>
              </p:cNvSpPr>
              <p:nvPr/>
            </p:nvSpPr>
            <p:spPr bwMode="auto">
              <a:xfrm>
                <a:off x="6600826" y="620714"/>
                <a:ext cx="2951163" cy="1584325"/>
              </a:xfrm>
              <a:prstGeom prst="irregularSeal2">
                <a:avLst/>
              </a:prstGeom>
              <a:solidFill>
                <a:srgbClr val="FFFF00"/>
              </a:solidFill>
              <a:ln w="9525">
                <a:noFill/>
                <a:miter lim="800000"/>
                <a:headEnd/>
                <a:tailEnd/>
              </a:ln>
              <a:effectLst>
                <a:prstShdw prst="shdw12">
                  <a:schemeClr val="bg2">
                    <a:alpha val="50000"/>
                  </a:schemeClr>
                </a:prstShdw>
              </a:effectLst>
            </p:spPr>
            <p:txBody>
              <a:bodyPr wrap="none" anchor="ctr"/>
              <a:lstStyle/>
              <a:p>
                <a:pPr>
                  <a:defRPr/>
                </a:pPr>
                <a:r>
                  <a:rPr lang="en-US" altLang="ko-KR" dirty="0">
                    <a:solidFill>
                      <a:srgbClr val="FF0000"/>
                    </a:solidFill>
                    <a:effectLst>
                      <a:outerShdw blurRad="38100" dist="38100" dir="2700000" algn="tl">
                        <a:srgbClr val="000000"/>
                      </a:outerShdw>
                    </a:effectLst>
                    <a:latin typeface="Verdana" pitchFamily="34" charset="0"/>
                  </a:rPr>
                  <a:t>Signal Detected </a:t>
                </a:r>
              </a:p>
            </p:txBody>
          </p:sp>
          <p:grpSp>
            <p:nvGrpSpPr>
              <p:cNvPr id="16" name="Group 15"/>
              <p:cNvGrpSpPr/>
              <p:nvPr/>
            </p:nvGrpSpPr>
            <p:grpSpPr>
              <a:xfrm>
                <a:off x="2063750" y="2205039"/>
                <a:ext cx="8604250" cy="4298949"/>
                <a:chOff x="2063750" y="2205039"/>
                <a:chExt cx="8604250" cy="4298949"/>
              </a:xfrm>
            </p:grpSpPr>
            <p:sp>
              <p:nvSpPr>
                <p:cNvPr id="8194" name="Line 45"/>
                <p:cNvSpPr>
                  <a:spLocks noChangeShapeType="1"/>
                </p:cNvSpPr>
                <p:nvPr/>
              </p:nvSpPr>
              <p:spPr bwMode="auto">
                <a:xfrm>
                  <a:off x="8120064" y="2730501"/>
                  <a:ext cx="1647825" cy="3146425"/>
                </a:xfrm>
                <a:prstGeom prst="line">
                  <a:avLst/>
                </a:prstGeom>
                <a:noFill/>
                <a:ln w="57150">
                  <a:solidFill>
                    <a:srgbClr val="99FF99"/>
                  </a:solidFill>
                  <a:round/>
                  <a:headEnd/>
                  <a:tailEnd type="triangle" w="med" len="med"/>
                </a:ln>
              </p:spPr>
              <p:txBody>
                <a:bodyPr/>
                <a:lstStyle/>
                <a:p>
                  <a:endParaRPr lang="en-AU"/>
                </a:p>
              </p:txBody>
            </p:sp>
            <p:grpSp>
              <p:nvGrpSpPr>
                <p:cNvPr id="13" name="Group 34"/>
                <p:cNvGrpSpPr>
                  <a:grpSpLocks/>
                </p:cNvGrpSpPr>
                <p:nvPr/>
              </p:nvGrpSpPr>
              <p:grpSpPr bwMode="auto">
                <a:xfrm>
                  <a:off x="7032625" y="4292600"/>
                  <a:ext cx="217488" cy="503238"/>
                  <a:chOff x="2880" y="1344"/>
                  <a:chExt cx="498" cy="1245"/>
                </a:xfrm>
              </p:grpSpPr>
              <p:sp>
                <p:nvSpPr>
                  <p:cNvPr id="4" name="Freeform 35"/>
                  <p:cNvSpPr>
                    <a:spLocks/>
                  </p:cNvSpPr>
                  <p:nvPr/>
                </p:nvSpPr>
                <p:spPr bwMode="gray">
                  <a:xfrm>
                    <a:off x="3000" y="1344"/>
                    <a:ext cx="233" cy="255"/>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sp>
                <p:nvSpPr>
                  <p:cNvPr id="5" name="Freeform 36"/>
                  <p:cNvSpPr>
                    <a:spLocks/>
                  </p:cNvSpPr>
                  <p:nvPr/>
                </p:nvSpPr>
                <p:spPr bwMode="gray">
                  <a:xfrm>
                    <a:off x="2880" y="1627"/>
                    <a:ext cx="498" cy="962"/>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grpSp>
            <p:grpSp>
              <p:nvGrpSpPr>
                <p:cNvPr id="14" name="Group 34"/>
                <p:cNvGrpSpPr>
                  <a:grpSpLocks/>
                </p:cNvGrpSpPr>
                <p:nvPr/>
              </p:nvGrpSpPr>
              <p:grpSpPr bwMode="auto">
                <a:xfrm>
                  <a:off x="5808664" y="3284539"/>
                  <a:ext cx="217487" cy="503237"/>
                  <a:chOff x="2880" y="1344"/>
                  <a:chExt cx="498" cy="1245"/>
                </a:xfrm>
              </p:grpSpPr>
              <p:sp>
                <p:nvSpPr>
                  <p:cNvPr id="978979" name="Freeform 35"/>
                  <p:cNvSpPr>
                    <a:spLocks/>
                  </p:cNvSpPr>
                  <p:nvPr/>
                </p:nvSpPr>
                <p:spPr bwMode="gray">
                  <a:xfrm>
                    <a:off x="3000" y="1344"/>
                    <a:ext cx="233" cy="255"/>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sp>
                <p:nvSpPr>
                  <p:cNvPr id="978980" name="Freeform 36"/>
                  <p:cNvSpPr>
                    <a:spLocks/>
                  </p:cNvSpPr>
                  <p:nvPr/>
                </p:nvSpPr>
                <p:spPr bwMode="gray">
                  <a:xfrm>
                    <a:off x="2880" y="1627"/>
                    <a:ext cx="498" cy="962"/>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pPr>
                      <a:defRPr/>
                    </a:pPr>
                    <a:endParaRPr lang="ko-KR" altLang="en-US">
                      <a:latin typeface="Times New Roman" pitchFamily="18" charset="0"/>
                    </a:endParaRPr>
                  </a:p>
                </p:txBody>
              </p:sp>
            </p:grpSp>
            <p:sp>
              <p:nvSpPr>
                <p:cNvPr id="184370" name="Oval 50"/>
                <p:cNvSpPr>
                  <a:spLocks noChangeArrowheads="1"/>
                </p:cNvSpPr>
                <p:nvPr/>
              </p:nvSpPr>
              <p:spPr bwMode="auto">
                <a:xfrm>
                  <a:off x="2063750" y="4367213"/>
                  <a:ext cx="4680322" cy="1941512"/>
                </a:xfrm>
                <a:prstGeom prst="ellipse">
                  <a:avLst/>
                </a:prstGeom>
                <a:solidFill>
                  <a:srgbClr val="CCFFCC"/>
                </a:solidFill>
                <a:ln w="9525">
                  <a:noFill/>
                  <a:round/>
                  <a:headEnd/>
                  <a:tailEnd/>
                </a:ln>
                <a:effectLst>
                  <a:prstShdw prst="shdw12">
                    <a:schemeClr val="bg2">
                      <a:alpha val="50000"/>
                    </a:schemeClr>
                  </a:prstShdw>
                </a:effectLst>
              </p:spPr>
              <p:txBody>
                <a:bodyPr wrap="none" anchor="ctr"/>
                <a:lstStyle/>
                <a:p>
                  <a:r>
                    <a:rPr lang="en-US" altLang="ko-KR" dirty="0">
                      <a:solidFill>
                        <a:srgbClr val="FF0000"/>
                      </a:solidFill>
                      <a:latin typeface="Verdana" pitchFamily="34" charset="0"/>
                    </a:rPr>
                    <a:t>Communication of safety issues</a:t>
                  </a:r>
                </a:p>
                <a:p>
                  <a:endParaRPr lang="en-US" altLang="ko-KR" dirty="0">
                    <a:solidFill>
                      <a:srgbClr val="FF0000"/>
                    </a:solidFill>
                    <a:latin typeface="Verdana" pitchFamily="34" charset="0"/>
                    <a:sym typeface="Wingdings" pitchFamily="2" charset="2"/>
                  </a:endParaRPr>
                </a:p>
                <a:p>
                  <a:pPr>
                    <a:buFont typeface="Wingdings" pitchFamily="2" charset="2"/>
                    <a:buChar char="à"/>
                  </a:pPr>
                  <a:r>
                    <a:rPr lang="en-US" altLang="ko-KR" dirty="0">
                      <a:solidFill>
                        <a:schemeClr val="tx2"/>
                      </a:solidFill>
                      <a:latin typeface="Verdana" pitchFamily="34" charset="0"/>
                      <a:sym typeface="Wingdings" pitchFamily="2" charset="2"/>
                    </a:rPr>
                    <a:t> </a:t>
                  </a:r>
                  <a:r>
                    <a:rPr lang="en-US" altLang="ko-KR" dirty="0">
                      <a:solidFill>
                        <a:srgbClr val="3333FF"/>
                      </a:solidFill>
                      <a:latin typeface="Verdana" pitchFamily="34" charset="0"/>
                      <a:sym typeface="Wingdings" pitchFamily="2" charset="2"/>
                    </a:rPr>
                    <a:t>Alert </a:t>
                  </a:r>
                  <a:r>
                    <a:rPr lang="en-US" altLang="ko-KR" dirty="0">
                      <a:solidFill>
                        <a:schemeClr val="tx2"/>
                      </a:solidFill>
                      <a:latin typeface="Verdana" pitchFamily="34" charset="0"/>
                      <a:sym typeface="Wingdings" pitchFamily="2" charset="2"/>
                    </a:rPr>
                    <a:t>to other countries</a:t>
                  </a:r>
                </a:p>
                <a:p>
                  <a:pPr>
                    <a:buFont typeface="Wingdings" pitchFamily="2" charset="2"/>
                    <a:buChar char="à"/>
                  </a:pPr>
                  <a:r>
                    <a:rPr lang="en-US" altLang="ko-KR" dirty="0">
                      <a:solidFill>
                        <a:schemeClr val="tx2"/>
                      </a:solidFill>
                      <a:latin typeface="Verdana" pitchFamily="34" charset="0"/>
                      <a:sym typeface="Wingdings" pitchFamily="2" charset="2"/>
                    </a:rPr>
                    <a:t> Establish a </a:t>
                  </a:r>
                  <a:r>
                    <a:rPr lang="en-US" altLang="ko-KR" dirty="0">
                      <a:solidFill>
                        <a:srgbClr val="3333FF"/>
                      </a:solidFill>
                      <a:latin typeface="Verdana" pitchFamily="34" charset="0"/>
                      <a:sym typeface="Wingdings" pitchFamily="2" charset="2"/>
                    </a:rPr>
                    <a:t>research network</a:t>
                  </a:r>
                  <a:r>
                    <a:rPr lang="en-US" altLang="ko-KR" dirty="0">
                      <a:solidFill>
                        <a:schemeClr val="tx2"/>
                      </a:solidFill>
                      <a:latin typeface="Verdana" pitchFamily="34" charset="0"/>
                      <a:sym typeface="Wingdings" pitchFamily="2" charset="2"/>
                    </a:rPr>
                    <a:t> </a:t>
                  </a:r>
                  <a:endParaRPr lang="en-US" altLang="ko-KR" dirty="0">
                    <a:solidFill>
                      <a:schemeClr val="tx2"/>
                    </a:solidFill>
                    <a:latin typeface="Verdana" pitchFamily="34" charset="0"/>
                  </a:endParaRPr>
                </a:p>
              </p:txBody>
            </p:sp>
            <p:grpSp>
              <p:nvGrpSpPr>
                <p:cNvPr id="15" name="Group 63"/>
                <p:cNvGrpSpPr>
                  <a:grpSpLocks/>
                </p:cNvGrpSpPr>
                <p:nvPr/>
              </p:nvGrpSpPr>
              <p:grpSpPr bwMode="auto">
                <a:xfrm>
                  <a:off x="5448301" y="2205039"/>
                  <a:ext cx="3311525" cy="2592387"/>
                  <a:chOff x="2472" y="1389"/>
                  <a:chExt cx="2086" cy="1633"/>
                </a:xfrm>
              </p:grpSpPr>
              <p:sp>
                <p:nvSpPr>
                  <p:cNvPr id="8209" name="Line 42"/>
                  <p:cNvSpPr>
                    <a:spLocks noChangeShapeType="1"/>
                  </p:cNvSpPr>
                  <p:nvPr/>
                </p:nvSpPr>
                <p:spPr bwMode="auto">
                  <a:xfrm flipH="1">
                    <a:off x="3515" y="1530"/>
                    <a:ext cx="409" cy="187"/>
                  </a:xfrm>
                  <a:prstGeom prst="line">
                    <a:avLst/>
                  </a:prstGeom>
                  <a:noFill/>
                  <a:ln w="57150">
                    <a:solidFill>
                      <a:srgbClr val="99FF99"/>
                    </a:solidFill>
                    <a:round/>
                    <a:headEnd/>
                    <a:tailEnd type="triangle" w="med" len="med"/>
                  </a:ln>
                </p:spPr>
                <p:txBody>
                  <a:bodyPr/>
                  <a:lstStyle/>
                  <a:p>
                    <a:endParaRPr lang="en-AU"/>
                  </a:p>
                </p:txBody>
              </p:sp>
              <p:sp>
                <p:nvSpPr>
                  <p:cNvPr id="8210" name="Line 43"/>
                  <p:cNvSpPr>
                    <a:spLocks noChangeShapeType="1"/>
                  </p:cNvSpPr>
                  <p:nvPr/>
                </p:nvSpPr>
                <p:spPr bwMode="auto">
                  <a:xfrm flipH="1">
                    <a:off x="2472" y="1436"/>
                    <a:ext cx="1406" cy="564"/>
                  </a:xfrm>
                  <a:prstGeom prst="line">
                    <a:avLst/>
                  </a:prstGeom>
                  <a:noFill/>
                  <a:ln w="57150">
                    <a:solidFill>
                      <a:srgbClr val="99FF99"/>
                    </a:solidFill>
                    <a:round/>
                    <a:headEnd/>
                    <a:tailEnd type="triangle" w="med" len="med"/>
                  </a:ln>
                </p:spPr>
                <p:txBody>
                  <a:bodyPr/>
                  <a:lstStyle/>
                  <a:p>
                    <a:endParaRPr lang="en-AU"/>
                  </a:p>
                </p:txBody>
              </p:sp>
              <p:sp>
                <p:nvSpPr>
                  <p:cNvPr id="8211" name="Line 44"/>
                  <p:cNvSpPr>
                    <a:spLocks noChangeShapeType="1"/>
                  </p:cNvSpPr>
                  <p:nvPr/>
                </p:nvSpPr>
                <p:spPr bwMode="auto">
                  <a:xfrm>
                    <a:off x="4240" y="1389"/>
                    <a:ext cx="318" cy="188"/>
                  </a:xfrm>
                  <a:prstGeom prst="line">
                    <a:avLst/>
                  </a:prstGeom>
                  <a:noFill/>
                  <a:ln w="57150">
                    <a:solidFill>
                      <a:srgbClr val="99FF99"/>
                    </a:solidFill>
                    <a:round/>
                    <a:headEnd/>
                    <a:tailEnd type="triangle" w="med" len="med"/>
                  </a:ln>
                </p:spPr>
                <p:txBody>
                  <a:bodyPr/>
                  <a:lstStyle/>
                  <a:p>
                    <a:endParaRPr lang="en-AU"/>
                  </a:p>
                </p:txBody>
              </p:sp>
              <p:sp>
                <p:nvSpPr>
                  <p:cNvPr id="8212" name="Line 45"/>
                  <p:cNvSpPr>
                    <a:spLocks noChangeShapeType="1"/>
                  </p:cNvSpPr>
                  <p:nvPr/>
                </p:nvSpPr>
                <p:spPr bwMode="auto">
                  <a:xfrm>
                    <a:off x="4059" y="1624"/>
                    <a:ext cx="91" cy="1398"/>
                  </a:xfrm>
                  <a:prstGeom prst="line">
                    <a:avLst/>
                  </a:prstGeom>
                  <a:noFill/>
                  <a:ln w="57150">
                    <a:solidFill>
                      <a:srgbClr val="99FF99"/>
                    </a:solidFill>
                    <a:round/>
                    <a:headEnd/>
                    <a:tailEnd type="triangle" w="med" len="med"/>
                  </a:ln>
                </p:spPr>
                <p:txBody>
                  <a:bodyPr/>
                  <a:lstStyle/>
                  <a:p>
                    <a:endParaRPr lang="en-AU"/>
                  </a:p>
                </p:txBody>
              </p:sp>
              <p:sp>
                <p:nvSpPr>
                  <p:cNvPr id="8213" name="Line 46"/>
                  <p:cNvSpPr>
                    <a:spLocks noChangeShapeType="1"/>
                  </p:cNvSpPr>
                  <p:nvPr/>
                </p:nvSpPr>
                <p:spPr bwMode="auto">
                  <a:xfrm flipH="1">
                    <a:off x="3198" y="1624"/>
                    <a:ext cx="817" cy="1081"/>
                  </a:xfrm>
                  <a:prstGeom prst="line">
                    <a:avLst/>
                  </a:prstGeom>
                  <a:noFill/>
                  <a:ln w="57150">
                    <a:solidFill>
                      <a:srgbClr val="99FF99"/>
                    </a:solidFill>
                    <a:round/>
                    <a:headEnd/>
                    <a:tailEnd type="triangle" w="med" len="med"/>
                  </a:ln>
                </p:spPr>
                <p:txBody>
                  <a:bodyPr/>
                  <a:lstStyle/>
                  <a:p>
                    <a:endParaRPr lang="en-AU"/>
                  </a:p>
                </p:txBody>
              </p:sp>
              <p:sp>
                <p:nvSpPr>
                  <p:cNvPr id="8214" name="Line 47"/>
                  <p:cNvSpPr>
                    <a:spLocks noChangeShapeType="1"/>
                  </p:cNvSpPr>
                  <p:nvPr/>
                </p:nvSpPr>
                <p:spPr bwMode="auto">
                  <a:xfrm flipH="1">
                    <a:off x="3696" y="1717"/>
                    <a:ext cx="318" cy="1129"/>
                  </a:xfrm>
                  <a:prstGeom prst="line">
                    <a:avLst/>
                  </a:prstGeom>
                  <a:noFill/>
                  <a:ln w="57150">
                    <a:solidFill>
                      <a:srgbClr val="99FF99"/>
                    </a:solidFill>
                    <a:round/>
                    <a:headEnd/>
                    <a:tailEnd type="triangle" w="med" len="med"/>
                  </a:ln>
                </p:spPr>
                <p:txBody>
                  <a:bodyPr/>
                  <a:lstStyle/>
                  <a:p>
                    <a:endParaRPr lang="en-AU"/>
                  </a:p>
                </p:txBody>
              </p:sp>
              <p:sp>
                <p:nvSpPr>
                  <p:cNvPr id="8215" name="Line 53"/>
                  <p:cNvSpPr>
                    <a:spLocks noChangeShapeType="1"/>
                  </p:cNvSpPr>
                  <p:nvPr/>
                </p:nvSpPr>
                <p:spPr bwMode="auto">
                  <a:xfrm flipH="1">
                    <a:off x="2880" y="1624"/>
                    <a:ext cx="1044" cy="658"/>
                  </a:xfrm>
                  <a:prstGeom prst="line">
                    <a:avLst/>
                  </a:prstGeom>
                  <a:noFill/>
                  <a:ln w="57150">
                    <a:solidFill>
                      <a:srgbClr val="99FF99"/>
                    </a:solidFill>
                    <a:round/>
                    <a:headEnd/>
                    <a:tailEnd type="triangle" w="med" len="med"/>
                  </a:ln>
                </p:spPr>
                <p:txBody>
                  <a:bodyPr/>
                  <a:lstStyle/>
                  <a:p>
                    <a:endParaRPr lang="en-AU"/>
                  </a:p>
                </p:txBody>
              </p:sp>
            </p:grpSp>
            <p:sp>
              <p:nvSpPr>
                <p:cNvPr id="184382" name="Line 62"/>
                <p:cNvSpPr>
                  <a:spLocks noChangeShapeType="1"/>
                </p:cNvSpPr>
                <p:nvPr/>
              </p:nvSpPr>
              <p:spPr bwMode="auto">
                <a:xfrm flipH="1">
                  <a:off x="3143250" y="2276476"/>
                  <a:ext cx="4465638" cy="504825"/>
                </a:xfrm>
                <a:prstGeom prst="line">
                  <a:avLst/>
                </a:prstGeom>
                <a:noFill/>
                <a:ln w="57150">
                  <a:solidFill>
                    <a:srgbClr val="99FF99"/>
                  </a:solidFill>
                  <a:round/>
                  <a:headEnd/>
                  <a:tailEnd type="triangle" w="med" len="med"/>
                </a:ln>
              </p:spPr>
              <p:txBody>
                <a:bodyPr/>
                <a:lstStyle/>
                <a:p>
                  <a:endParaRPr lang="en-AU"/>
                </a:p>
              </p:txBody>
            </p:sp>
            <p:sp>
              <p:nvSpPr>
                <p:cNvPr id="8206" name="직사각형 48"/>
                <p:cNvSpPr>
                  <a:spLocks noChangeArrowheads="1"/>
                </p:cNvSpPr>
                <p:nvPr/>
              </p:nvSpPr>
              <p:spPr bwMode="auto">
                <a:xfrm>
                  <a:off x="7464426" y="5445125"/>
                  <a:ext cx="986167" cy="338554"/>
                </a:xfrm>
                <a:prstGeom prst="rect">
                  <a:avLst/>
                </a:prstGeom>
                <a:noFill/>
                <a:ln w="9525">
                  <a:noFill/>
                  <a:miter lim="800000"/>
                  <a:headEnd/>
                  <a:tailEnd/>
                </a:ln>
              </p:spPr>
              <p:txBody>
                <a:bodyPr wrap="none">
                  <a:spAutoFit/>
                </a:bodyPr>
                <a:lstStyle/>
                <a:p>
                  <a:r>
                    <a:rPr lang="en-US" altLang="ko-KR" sz="1600">
                      <a:solidFill>
                        <a:srgbClr val="C00000"/>
                      </a:solidFill>
                      <a:latin typeface="맑은 고딕" pitchFamily="50" charset="-127"/>
                      <a:ea typeface="맑은 고딕" pitchFamily="50" charset="-127"/>
                    </a:rPr>
                    <a:t>Australia</a:t>
                  </a:r>
                  <a:endParaRPr lang="ko-KR" altLang="en-US" sz="1600">
                    <a:solidFill>
                      <a:srgbClr val="C00000"/>
                    </a:solidFill>
                    <a:latin typeface="맑은 고딕" pitchFamily="50" charset="-127"/>
                    <a:ea typeface="맑은 고딕" pitchFamily="50" charset="-127"/>
                  </a:endParaRPr>
                </a:p>
              </p:txBody>
            </p:sp>
            <p:sp>
              <p:nvSpPr>
                <p:cNvPr id="8207" name="직사각형 49"/>
                <p:cNvSpPr>
                  <a:spLocks noChangeArrowheads="1"/>
                </p:cNvSpPr>
                <p:nvPr/>
              </p:nvSpPr>
              <p:spPr bwMode="auto">
                <a:xfrm>
                  <a:off x="9201150" y="6165850"/>
                  <a:ext cx="1466850" cy="338138"/>
                </a:xfrm>
                <a:prstGeom prst="rect">
                  <a:avLst/>
                </a:prstGeom>
                <a:noFill/>
                <a:ln w="9525">
                  <a:noFill/>
                  <a:miter lim="800000"/>
                  <a:headEnd/>
                  <a:tailEnd/>
                </a:ln>
              </p:spPr>
              <p:txBody>
                <a:bodyPr wrap="none">
                  <a:spAutoFit/>
                </a:bodyPr>
                <a:lstStyle/>
                <a:p>
                  <a:r>
                    <a:rPr lang="en-US" altLang="ko-KR" sz="1600">
                      <a:solidFill>
                        <a:srgbClr val="C00000"/>
                      </a:solidFill>
                      <a:latin typeface="맑은 고딕" pitchFamily="50" charset="-127"/>
                      <a:ea typeface="맑은 고딕" pitchFamily="50" charset="-127"/>
                    </a:rPr>
                    <a:t>New Zealand</a:t>
                  </a:r>
                  <a:endParaRPr lang="ko-KR" altLang="en-US" sz="1600">
                    <a:solidFill>
                      <a:srgbClr val="C00000"/>
                    </a:solidFill>
                    <a:latin typeface="맑은 고딕" pitchFamily="50" charset="-127"/>
                    <a:ea typeface="맑은 고딕" pitchFamily="50" charset="-127"/>
                  </a:endParaRPr>
                </a:p>
              </p:txBody>
            </p:sp>
            <p:sp>
              <p:nvSpPr>
                <p:cNvPr id="52" name="Line 62"/>
                <p:cNvSpPr>
                  <a:spLocks noChangeShapeType="1"/>
                </p:cNvSpPr>
                <p:nvPr/>
              </p:nvSpPr>
              <p:spPr bwMode="auto">
                <a:xfrm>
                  <a:off x="7969250" y="2420939"/>
                  <a:ext cx="1727200" cy="3311525"/>
                </a:xfrm>
                <a:prstGeom prst="line">
                  <a:avLst/>
                </a:prstGeom>
                <a:noFill/>
                <a:ln w="57150">
                  <a:solidFill>
                    <a:srgbClr val="99FF99"/>
                  </a:solidFill>
                  <a:round/>
                  <a:headEnd/>
                  <a:tailEnd type="triangle" w="med" len="med"/>
                </a:ln>
              </p:spPr>
              <p:txBody>
                <a:bodyPr/>
                <a:lstStyle/>
                <a:p>
                  <a:endParaRPr lang="en-AU"/>
                </a:p>
              </p:txBody>
            </p:sp>
          </p:grpSp>
        </p:grpSp>
      </p:grpSp>
    </p:spTree>
    <p:extLst>
      <p:ext uri="{BB962C8B-B14F-4D97-AF65-F5344CB8AC3E}">
        <p14:creationId xmlns:p14="http://schemas.microsoft.com/office/powerpoint/2010/main" val="4292091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60"/>
          <p:cNvSpPr txBox="1">
            <a:spLocks noGrp="1"/>
          </p:cNvSpPr>
          <p:nvPr>
            <p:ph type="title"/>
          </p:nvPr>
        </p:nvSpPr>
        <p:spPr>
          <a:xfrm>
            <a:off x="467230" y="1039731"/>
            <a:ext cx="8676769" cy="837900"/>
          </a:xfrm>
          <a:prstGeom prst="rect">
            <a:avLst/>
          </a:prstGeom>
          <a:noFill/>
          <a:ln>
            <a:noFill/>
          </a:ln>
        </p:spPr>
        <p:txBody>
          <a:bodyPr spcFirstLastPara="1" vert="horz" wrap="square" lIns="91425" tIns="45700" rIns="91425" bIns="45700" rtlCol="0" anchor="ctr" anchorCtr="0">
            <a:noAutofit/>
          </a:bodyPr>
          <a:lstStyle/>
          <a:p>
            <a:pPr>
              <a:spcBef>
                <a:spcPts val="0"/>
              </a:spcBef>
              <a:buClr>
                <a:srgbClr val="20425A"/>
              </a:buClr>
              <a:buSzPts val="1000"/>
            </a:pPr>
            <a:r>
              <a:rPr lang="en" dirty="0">
                <a:sym typeface="Calibri"/>
              </a:rPr>
              <a:t>CONVERt data to common data model (CDM)</a:t>
            </a:r>
            <a:endParaRPr dirty="0">
              <a:sym typeface="Calibri"/>
            </a:endParaRPr>
          </a:p>
        </p:txBody>
      </p:sp>
      <p:grpSp>
        <p:nvGrpSpPr>
          <p:cNvPr id="2" name="Group 1"/>
          <p:cNvGrpSpPr/>
          <p:nvPr/>
        </p:nvGrpSpPr>
        <p:grpSpPr>
          <a:xfrm>
            <a:off x="1524000" y="1939636"/>
            <a:ext cx="9402618" cy="4803764"/>
            <a:chOff x="1524000" y="990600"/>
            <a:chExt cx="9144000" cy="5752800"/>
          </a:xfrm>
        </p:grpSpPr>
        <p:sp>
          <p:nvSpPr>
            <p:cNvPr id="390" name="Google Shape;390;p60"/>
            <p:cNvSpPr/>
            <p:nvPr/>
          </p:nvSpPr>
          <p:spPr>
            <a:xfrm>
              <a:off x="1524000" y="1028700"/>
              <a:ext cx="9144000" cy="5714700"/>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800"/>
              </a:pPr>
              <a:endParaRPr>
                <a:solidFill>
                  <a:schemeClr val="lt1"/>
                </a:solidFill>
                <a:latin typeface="Calibri"/>
                <a:ea typeface="Calibri"/>
                <a:cs typeface="Calibri"/>
                <a:sym typeface="Calibri"/>
              </a:endParaRPr>
            </a:p>
          </p:txBody>
        </p:sp>
        <p:sp>
          <p:nvSpPr>
            <p:cNvPr id="391" name="Google Shape;391;p60"/>
            <p:cNvSpPr/>
            <p:nvPr/>
          </p:nvSpPr>
          <p:spPr>
            <a:xfrm>
              <a:off x="8273753" y="2028074"/>
              <a:ext cx="2300400" cy="4674000"/>
            </a:xfrm>
            <a:prstGeom prst="rect">
              <a:avLst/>
            </a:prstGeom>
            <a:solidFill>
              <a:schemeClr val="accent6">
                <a:alpha val="24710"/>
              </a:schemeClr>
            </a:solid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algn="ctr">
                <a:buClr>
                  <a:srgbClr val="000000"/>
                </a:buClr>
                <a:buSzPts val="1800"/>
              </a:pPr>
              <a:endParaRPr>
                <a:solidFill>
                  <a:schemeClr val="lt1"/>
                </a:solidFill>
                <a:latin typeface="Calibri"/>
                <a:ea typeface="Calibri"/>
                <a:cs typeface="Calibri"/>
                <a:sym typeface="Calibri"/>
              </a:endParaRPr>
            </a:p>
          </p:txBody>
        </p:sp>
        <p:sp>
          <p:nvSpPr>
            <p:cNvPr id="392" name="Google Shape;392;p60"/>
            <p:cNvSpPr txBox="1"/>
            <p:nvPr/>
          </p:nvSpPr>
          <p:spPr>
            <a:xfrm>
              <a:off x="8364242" y="2120416"/>
              <a:ext cx="1752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Concept</a:t>
              </a:r>
              <a:endParaRPr/>
            </a:p>
          </p:txBody>
        </p:sp>
        <p:sp>
          <p:nvSpPr>
            <p:cNvPr id="393" name="Google Shape;393;p60"/>
            <p:cNvSpPr txBox="1"/>
            <p:nvPr/>
          </p:nvSpPr>
          <p:spPr>
            <a:xfrm>
              <a:off x="8364242" y="3648875"/>
              <a:ext cx="1752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Concept_relationship</a:t>
              </a:r>
              <a:endParaRPr/>
            </a:p>
          </p:txBody>
        </p:sp>
        <p:sp>
          <p:nvSpPr>
            <p:cNvPr id="394" name="Google Shape;394;p60"/>
            <p:cNvSpPr txBox="1"/>
            <p:nvPr/>
          </p:nvSpPr>
          <p:spPr>
            <a:xfrm>
              <a:off x="8364242" y="4791200"/>
              <a:ext cx="1752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Concept_ancestor</a:t>
              </a:r>
              <a:endParaRPr/>
            </a:p>
          </p:txBody>
        </p:sp>
        <p:sp>
          <p:nvSpPr>
            <p:cNvPr id="395" name="Google Shape;395;p60"/>
            <p:cNvSpPr txBox="1"/>
            <p:nvPr/>
          </p:nvSpPr>
          <p:spPr>
            <a:xfrm>
              <a:off x="8364242" y="2501191"/>
              <a:ext cx="1752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Vocabulary</a:t>
              </a:r>
              <a:endParaRPr/>
            </a:p>
          </p:txBody>
        </p:sp>
        <p:sp>
          <p:nvSpPr>
            <p:cNvPr id="396" name="Google Shape;396;p60"/>
            <p:cNvSpPr txBox="1"/>
            <p:nvPr/>
          </p:nvSpPr>
          <p:spPr>
            <a:xfrm>
              <a:off x="8364242" y="5171975"/>
              <a:ext cx="1752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Source_to_concept_map</a:t>
              </a:r>
              <a:endParaRPr/>
            </a:p>
          </p:txBody>
        </p:sp>
        <p:sp>
          <p:nvSpPr>
            <p:cNvPr id="397" name="Google Shape;397;p60"/>
            <p:cNvSpPr txBox="1"/>
            <p:nvPr/>
          </p:nvSpPr>
          <p:spPr>
            <a:xfrm>
              <a:off x="8364242" y="4029650"/>
              <a:ext cx="1752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Relationship</a:t>
              </a:r>
              <a:endParaRPr/>
            </a:p>
          </p:txBody>
        </p:sp>
        <p:sp>
          <p:nvSpPr>
            <p:cNvPr id="398" name="Google Shape;398;p60"/>
            <p:cNvSpPr txBox="1"/>
            <p:nvPr/>
          </p:nvSpPr>
          <p:spPr>
            <a:xfrm>
              <a:off x="8364242" y="4410425"/>
              <a:ext cx="1752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Concept_synonym</a:t>
              </a:r>
              <a:endParaRPr/>
            </a:p>
          </p:txBody>
        </p:sp>
        <p:sp>
          <p:nvSpPr>
            <p:cNvPr id="399" name="Google Shape;399;p60"/>
            <p:cNvSpPr txBox="1"/>
            <p:nvPr/>
          </p:nvSpPr>
          <p:spPr>
            <a:xfrm>
              <a:off x="8364242" y="5552750"/>
              <a:ext cx="1752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Drug_strength</a:t>
              </a:r>
              <a:endParaRPr/>
            </a:p>
          </p:txBody>
        </p:sp>
        <p:sp>
          <p:nvSpPr>
            <p:cNvPr id="400" name="Google Shape;400;p60"/>
            <p:cNvSpPr txBox="1"/>
            <p:nvPr/>
          </p:nvSpPr>
          <p:spPr>
            <a:xfrm>
              <a:off x="8364242" y="5933525"/>
              <a:ext cx="1752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Cohort_definition</a:t>
              </a:r>
              <a:endParaRPr/>
            </a:p>
          </p:txBody>
        </p:sp>
        <p:sp>
          <p:nvSpPr>
            <p:cNvPr id="401" name="Google Shape;401;p60"/>
            <p:cNvSpPr txBox="1"/>
            <p:nvPr/>
          </p:nvSpPr>
          <p:spPr>
            <a:xfrm rot="5400000">
              <a:off x="8602892" y="3934300"/>
              <a:ext cx="3511500" cy="430800"/>
            </a:xfrm>
            <a:prstGeom prst="rect">
              <a:avLst/>
            </a:prstGeom>
            <a:noFill/>
            <a:ln>
              <a:noFill/>
            </a:ln>
          </p:spPr>
          <p:txBody>
            <a:bodyPr spcFirstLastPara="1" wrap="square" lIns="91425" tIns="45700" rIns="91425" bIns="45700" anchor="t" anchorCtr="0">
              <a:noAutofit/>
            </a:bodyPr>
            <a:lstStyle/>
            <a:p>
              <a:pPr algn="ctr">
                <a:buClr>
                  <a:schemeClr val="dk1"/>
                </a:buClr>
                <a:buSzPts val="400"/>
              </a:pPr>
              <a:r>
                <a:rPr lang="en" sz="1600" b="1">
                  <a:solidFill>
                    <a:schemeClr val="dk1"/>
                  </a:solidFill>
                  <a:latin typeface="Calibri"/>
                  <a:ea typeface="Calibri"/>
                  <a:cs typeface="Calibri"/>
                  <a:sym typeface="Calibri"/>
                </a:rPr>
                <a:t>Standardized vocabularies</a:t>
              </a:r>
              <a:endParaRPr/>
            </a:p>
          </p:txBody>
        </p:sp>
        <p:sp>
          <p:nvSpPr>
            <p:cNvPr id="402" name="Google Shape;402;p60"/>
            <p:cNvSpPr txBox="1"/>
            <p:nvPr/>
          </p:nvSpPr>
          <p:spPr>
            <a:xfrm>
              <a:off x="8364242" y="6314301"/>
              <a:ext cx="1752600" cy="276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Attribute_definition</a:t>
              </a:r>
              <a:endParaRPr/>
            </a:p>
          </p:txBody>
        </p:sp>
        <p:sp>
          <p:nvSpPr>
            <p:cNvPr id="403" name="Google Shape;403;p60"/>
            <p:cNvSpPr txBox="1"/>
            <p:nvPr/>
          </p:nvSpPr>
          <p:spPr>
            <a:xfrm>
              <a:off x="8364242" y="2881966"/>
              <a:ext cx="1752600" cy="276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Domain</a:t>
              </a:r>
              <a:endParaRPr/>
            </a:p>
          </p:txBody>
        </p:sp>
        <p:sp>
          <p:nvSpPr>
            <p:cNvPr id="404" name="Google Shape;404;p60"/>
            <p:cNvSpPr txBox="1"/>
            <p:nvPr/>
          </p:nvSpPr>
          <p:spPr>
            <a:xfrm>
              <a:off x="8364242" y="3265421"/>
              <a:ext cx="1752600" cy="276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Concept_class</a:t>
              </a:r>
              <a:endParaRPr/>
            </a:p>
          </p:txBody>
        </p:sp>
        <p:sp>
          <p:nvSpPr>
            <p:cNvPr id="405" name="Google Shape;405;p60"/>
            <p:cNvSpPr/>
            <p:nvPr/>
          </p:nvSpPr>
          <p:spPr>
            <a:xfrm>
              <a:off x="5195889" y="4345918"/>
              <a:ext cx="2975100" cy="2355900"/>
            </a:xfrm>
            <a:prstGeom prst="rect">
              <a:avLst/>
            </a:prstGeom>
            <a:solidFill>
              <a:schemeClr val="accent4">
                <a:alpha val="24710"/>
              </a:schemeClr>
            </a:solid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algn="ctr">
                <a:buClr>
                  <a:srgbClr val="000000"/>
                </a:buClr>
                <a:buSzPts val="1800"/>
              </a:pPr>
              <a:endParaRPr>
                <a:solidFill>
                  <a:schemeClr val="lt1"/>
                </a:solidFill>
                <a:latin typeface="Calibri"/>
                <a:ea typeface="Calibri"/>
                <a:cs typeface="Calibri"/>
                <a:sym typeface="Calibri"/>
              </a:endParaRPr>
            </a:p>
          </p:txBody>
        </p:sp>
        <p:sp>
          <p:nvSpPr>
            <p:cNvPr id="406" name="Google Shape;406;p60"/>
            <p:cNvSpPr txBox="1"/>
            <p:nvPr/>
          </p:nvSpPr>
          <p:spPr>
            <a:xfrm>
              <a:off x="5619403" y="4418218"/>
              <a:ext cx="12471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Cohort</a:t>
              </a:r>
              <a:endParaRPr/>
            </a:p>
          </p:txBody>
        </p:sp>
        <p:sp>
          <p:nvSpPr>
            <p:cNvPr id="407" name="Google Shape;407;p60"/>
            <p:cNvSpPr txBox="1"/>
            <p:nvPr/>
          </p:nvSpPr>
          <p:spPr>
            <a:xfrm>
              <a:off x="5619403" y="6279026"/>
              <a:ext cx="1247100" cy="276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Dose_era</a:t>
              </a:r>
              <a:endParaRPr/>
            </a:p>
          </p:txBody>
        </p:sp>
        <p:sp>
          <p:nvSpPr>
            <p:cNvPr id="408" name="Google Shape;408;p60"/>
            <p:cNvSpPr txBox="1"/>
            <p:nvPr/>
          </p:nvSpPr>
          <p:spPr>
            <a:xfrm>
              <a:off x="5619403" y="5193304"/>
              <a:ext cx="12471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Condition_era</a:t>
              </a:r>
              <a:endParaRPr/>
            </a:p>
          </p:txBody>
        </p:sp>
        <p:sp>
          <p:nvSpPr>
            <p:cNvPr id="409" name="Google Shape;409;p60"/>
            <p:cNvSpPr txBox="1"/>
            <p:nvPr/>
          </p:nvSpPr>
          <p:spPr>
            <a:xfrm>
              <a:off x="5619403" y="5720358"/>
              <a:ext cx="12471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Drug_era</a:t>
              </a:r>
              <a:endParaRPr/>
            </a:p>
          </p:txBody>
        </p:sp>
        <p:sp>
          <p:nvSpPr>
            <p:cNvPr id="410" name="Google Shape;410;p60"/>
            <p:cNvSpPr txBox="1"/>
            <p:nvPr/>
          </p:nvSpPr>
          <p:spPr>
            <a:xfrm>
              <a:off x="5619403" y="4807367"/>
              <a:ext cx="1247100" cy="276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Cohort_attribute</a:t>
              </a:r>
              <a:endParaRPr/>
            </a:p>
          </p:txBody>
        </p:sp>
        <p:sp>
          <p:nvSpPr>
            <p:cNvPr id="411" name="Google Shape;411;p60"/>
            <p:cNvSpPr txBox="1"/>
            <p:nvPr/>
          </p:nvSpPr>
          <p:spPr>
            <a:xfrm rot="5400000">
              <a:off x="6830007" y="5250092"/>
              <a:ext cx="2005200" cy="677100"/>
            </a:xfrm>
            <a:prstGeom prst="rect">
              <a:avLst/>
            </a:prstGeom>
            <a:noFill/>
            <a:ln>
              <a:noFill/>
            </a:ln>
          </p:spPr>
          <p:txBody>
            <a:bodyPr spcFirstLastPara="1" wrap="square" lIns="91425" tIns="45700" rIns="91425" bIns="45700" anchor="t" anchorCtr="0">
              <a:noAutofit/>
            </a:bodyPr>
            <a:lstStyle/>
            <a:p>
              <a:pPr algn="ctr">
                <a:buClr>
                  <a:schemeClr val="dk1"/>
                </a:buClr>
                <a:buSzPts val="400"/>
              </a:pPr>
              <a:r>
                <a:rPr lang="en" sz="1600" b="1">
                  <a:solidFill>
                    <a:schemeClr val="dk1"/>
                  </a:solidFill>
                  <a:latin typeface="Calibri"/>
                  <a:ea typeface="Calibri"/>
                  <a:cs typeface="Calibri"/>
                  <a:sym typeface="Calibri"/>
                </a:rPr>
                <a:t>Standardized derived elements</a:t>
              </a:r>
              <a:endParaRPr/>
            </a:p>
          </p:txBody>
        </p:sp>
        <p:sp>
          <p:nvSpPr>
            <p:cNvPr id="412" name="Google Shape;412;p60"/>
            <p:cNvSpPr/>
            <p:nvPr/>
          </p:nvSpPr>
          <p:spPr>
            <a:xfrm>
              <a:off x="5199355" y="1254323"/>
              <a:ext cx="2971800" cy="1069500"/>
            </a:xfrm>
            <a:prstGeom prst="rect">
              <a:avLst/>
            </a:prstGeom>
            <a:solidFill>
              <a:schemeClr val="accent2">
                <a:alpha val="24710"/>
              </a:schemeClr>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algn="ctr">
                <a:buClr>
                  <a:srgbClr val="000000"/>
                </a:buClr>
                <a:buSzPts val="1800"/>
              </a:pPr>
              <a:endParaRPr>
                <a:solidFill>
                  <a:schemeClr val="lt1"/>
                </a:solidFill>
                <a:latin typeface="Calibri"/>
                <a:ea typeface="Calibri"/>
                <a:cs typeface="Calibri"/>
                <a:sym typeface="Calibri"/>
              </a:endParaRPr>
            </a:p>
          </p:txBody>
        </p:sp>
        <p:sp>
          <p:nvSpPr>
            <p:cNvPr id="413" name="Google Shape;413;p60"/>
            <p:cNvSpPr/>
            <p:nvPr/>
          </p:nvSpPr>
          <p:spPr>
            <a:xfrm>
              <a:off x="5199355" y="2400300"/>
              <a:ext cx="2971800" cy="1847100"/>
            </a:xfrm>
            <a:prstGeom prst="rect">
              <a:avLst/>
            </a:prstGeom>
            <a:solidFill>
              <a:srgbClr val="92D050">
                <a:alpha val="24710"/>
              </a:srgbClr>
            </a:solidFill>
            <a:ln w="25400" cap="flat" cmpd="sng">
              <a:solidFill>
                <a:srgbClr val="92D050"/>
              </a:solidFill>
              <a:prstDash val="solid"/>
              <a:round/>
              <a:headEnd type="none" w="sm" len="sm"/>
              <a:tailEnd type="none" w="sm" len="sm"/>
            </a:ln>
          </p:spPr>
          <p:txBody>
            <a:bodyPr spcFirstLastPara="1" wrap="square" lIns="91425" tIns="45700" rIns="91425" bIns="45700" anchor="ctr" anchorCtr="0">
              <a:noAutofit/>
            </a:bodyPr>
            <a:lstStyle/>
            <a:p>
              <a:pPr algn="ctr">
                <a:buClr>
                  <a:srgbClr val="000000"/>
                </a:buClr>
                <a:buSzPts val="1800"/>
              </a:pPr>
              <a:endParaRPr>
                <a:solidFill>
                  <a:schemeClr val="lt1"/>
                </a:solidFill>
                <a:latin typeface="Calibri"/>
                <a:ea typeface="Calibri"/>
                <a:cs typeface="Calibri"/>
                <a:sym typeface="Calibri"/>
              </a:endParaRPr>
            </a:p>
          </p:txBody>
        </p:sp>
        <p:sp>
          <p:nvSpPr>
            <p:cNvPr id="414" name="Google Shape;414;p60"/>
            <p:cNvSpPr/>
            <p:nvPr/>
          </p:nvSpPr>
          <p:spPr>
            <a:xfrm>
              <a:off x="1600200" y="990600"/>
              <a:ext cx="3505200" cy="5711100"/>
            </a:xfrm>
            <a:prstGeom prst="rect">
              <a:avLst/>
            </a:prstGeom>
            <a:solidFill>
              <a:schemeClr val="accent1">
                <a:alpha val="24710"/>
              </a:schemeClr>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algn="ctr">
                <a:buClr>
                  <a:srgbClr val="000000"/>
                </a:buClr>
                <a:buSzPts val="1800"/>
              </a:pPr>
              <a:endParaRPr>
                <a:solidFill>
                  <a:schemeClr val="lt1"/>
                </a:solidFill>
                <a:latin typeface="Calibri"/>
                <a:ea typeface="Calibri"/>
                <a:cs typeface="Calibri"/>
                <a:sym typeface="Calibri"/>
              </a:endParaRPr>
            </a:p>
          </p:txBody>
        </p:sp>
        <p:sp>
          <p:nvSpPr>
            <p:cNvPr id="415" name="Google Shape;415;p60"/>
            <p:cNvSpPr txBox="1"/>
            <p:nvPr/>
          </p:nvSpPr>
          <p:spPr>
            <a:xfrm rot="-5400000">
              <a:off x="-1122750" y="3637575"/>
              <a:ext cx="5724300" cy="430800"/>
            </a:xfrm>
            <a:prstGeom prst="rect">
              <a:avLst/>
            </a:prstGeom>
            <a:noFill/>
            <a:ln>
              <a:noFill/>
            </a:ln>
          </p:spPr>
          <p:txBody>
            <a:bodyPr spcFirstLastPara="1" wrap="square" lIns="91425" tIns="45700" rIns="91425" bIns="45700" anchor="t" anchorCtr="0">
              <a:noAutofit/>
            </a:bodyPr>
            <a:lstStyle/>
            <a:p>
              <a:pPr algn="ctr">
                <a:buClr>
                  <a:schemeClr val="dk1"/>
                </a:buClr>
                <a:buSzPts val="400"/>
              </a:pPr>
              <a:r>
                <a:rPr lang="en" sz="1600" b="1">
                  <a:solidFill>
                    <a:schemeClr val="dk1"/>
                  </a:solidFill>
                  <a:latin typeface="Calibri"/>
                  <a:ea typeface="Calibri"/>
                  <a:cs typeface="Calibri"/>
                  <a:sym typeface="Calibri"/>
                </a:rPr>
                <a:t>Standardized clinical data</a:t>
              </a:r>
              <a:endParaRPr/>
            </a:p>
          </p:txBody>
        </p:sp>
        <p:sp>
          <p:nvSpPr>
            <p:cNvPr id="416" name="Google Shape;416;p60"/>
            <p:cNvSpPr txBox="1"/>
            <p:nvPr/>
          </p:nvSpPr>
          <p:spPr>
            <a:xfrm>
              <a:off x="3041010" y="3734406"/>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Drug_exposure</a:t>
              </a:r>
              <a:endParaRPr/>
            </a:p>
          </p:txBody>
        </p:sp>
        <p:sp>
          <p:nvSpPr>
            <p:cNvPr id="417" name="Google Shape;417;p60"/>
            <p:cNvSpPr txBox="1"/>
            <p:nvPr/>
          </p:nvSpPr>
          <p:spPr>
            <a:xfrm>
              <a:off x="3053393" y="4615231"/>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Condition_occurrence</a:t>
              </a:r>
              <a:endParaRPr/>
            </a:p>
          </p:txBody>
        </p:sp>
        <p:sp>
          <p:nvSpPr>
            <p:cNvPr id="418" name="Google Shape;418;p60"/>
            <p:cNvSpPr txBox="1"/>
            <p:nvPr/>
          </p:nvSpPr>
          <p:spPr>
            <a:xfrm>
              <a:off x="3048000" y="3232566"/>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Procedure</a:t>
              </a:r>
              <a:r>
                <a:rPr lang="en" sz="700">
                  <a:solidFill>
                    <a:schemeClr val="dk1"/>
                  </a:solidFill>
                  <a:latin typeface="Calibri"/>
                  <a:ea typeface="Calibri"/>
                  <a:cs typeface="Calibri"/>
                  <a:sym typeface="Calibri"/>
                </a:rPr>
                <a:t>_</a:t>
              </a:r>
              <a:r>
                <a:rPr lang="en" sz="1400">
                  <a:solidFill>
                    <a:schemeClr val="dk1"/>
                  </a:solidFill>
                  <a:latin typeface="Calibri"/>
                  <a:ea typeface="Calibri"/>
                  <a:cs typeface="Calibri"/>
                  <a:sym typeface="Calibri"/>
                </a:rPr>
                <a:t>occurrence</a:t>
              </a:r>
              <a:endParaRPr/>
            </a:p>
          </p:txBody>
        </p:sp>
        <p:sp>
          <p:nvSpPr>
            <p:cNvPr id="419" name="Google Shape;419;p60"/>
            <p:cNvSpPr txBox="1"/>
            <p:nvPr/>
          </p:nvSpPr>
          <p:spPr>
            <a:xfrm>
              <a:off x="2650801" y="2741782"/>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Visit_occurrence</a:t>
              </a:r>
              <a:endParaRPr/>
            </a:p>
          </p:txBody>
        </p:sp>
        <p:sp>
          <p:nvSpPr>
            <p:cNvPr id="420" name="Google Shape;420;p60"/>
            <p:cNvSpPr txBox="1"/>
            <p:nvPr/>
          </p:nvSpPr>
          <p:spPr>
            <a:xfrm>
              <a:off x="3048494" y="5010934"/>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Measurement</a:t>
              </a:r>
              <a:endParaRPr/>
            </a:p>
          </p:txBody>
        </p:sp>
        <p:sp>
          <p:nvSpPr>
            <p:cNvPr id="421" name="Google Shape;421;p60"/>
            <p:cNvSpPr txBox="1"/>
            <p:nvPr/>
          </p:nvSpPr>
          <p:spPr>
            <a:xfrm>
              <a:off x="3048000" y="1363979"/>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Observation_period</a:t>
              </a:r>
              <a:endParaRPr/>
            </a:p>
          </p:txBody>
        </p:sp>
        <p:sp>
          <p:nvSpPr>
            <p:cNvPr id="422" name="Google Shape;422;p60"/>
            <p:cNvSpPr txBox="1"/>
            <p:nvPr/>
          </p:nvSpPr>
          <p:spPr>
            <a:xfrm>
              <a:off x="5424148" y="2448534"/>
              <a:ext cx="16458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Payer_plan_period</a:t>
              </a:r>
              <a:endParaRPr/>
            </a:p>
          </p:txBody>
        </p:sp>
        <p:sp>
          <p:nvSpPr>
            <p:cNvPr id="423" name="Google Shape;423;p60"/>
            <p:cNvSpPr txBox="1"/>
            <p:nvPr/>
          </p:nvSpPr>
          <p:spPr>
            <a:xfrm>
              <a:off x="6723357" y="1969041"/>
              <a:ext cx="13143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Provider</a:t>
              </a:r>
              <a:endParaRPr/>
            </a:p>
          </p:txBody>
        </p:sp>
        <p:sp>
          <p:nvSpPr>
            <p:cNvPr id="424" name="Google Shape;424;p60"/>
            <p:cNvSpPr txBox="1"/>
            <p:nvPr/>
          </p:nvSpPr>
          <p:spPr>
            <a:xfrm>
              <a:off x="6723357" y="1562100"/>
              <a:ext cx="13143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Care_site</a:t>
              </a:r>
              <a:endParaRPr/>
            </a:p>
          </p:txBody>
        </p:sp>
        <p:sp>
          <p:nvSpPr>
            <p:cNvPr id="425" name="Google Shape;425;p60"/>
            <p:cNvSpPr txBox="1"/>
            <p:nvPr/>
          </p:nvSpPr>
          <p:spPr>
            <a:xfrm>
              <a:off x="5351757" y="1562100"/>
              <a:ext cx="9906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Location</a:t>
              </a:r>
              <a:endParaRPr/>
            </a:p>
          </p:txBody>
        </p:sp>
        <p:sp>
          <p:nvSpPr>
            <p:cNvPr id="426" name="Google Shape;426;p60"/>
            <p:cNvSpPr txBox="1"/>
            <p:nvPr/>
          </p:nvSpPr>
          <p:spPr>
            <a:xfrm>
              <a:off x="3048000" y="2171700"/>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dirty="0">
                  <a:solidFill>
                    <a:schemeClr val="dk1"/>
                  </a:solidFill>
                  <a:latin typeface="Calibri"/>
                  <a:ea typeface="Calibri"/>
                  <a:cs typeface="Calibri"/>
                  <a:sym typeface="Calibri"/>
                </a:rPr>
                <a:t>Death</a:t>
              </a:r>
              <a:endParaRPr dirty="0"/>
            </a:p>
          </p:txBody>
        </p:sp>
        <p:cxnSp>
          <p:nvCxnSpPr>
            <p:cNvPr id="427" name="Google Shape;427;p60"/>
            <p:cNvCxnSpPr/>
            <p:nvPr/>
          </p:nvCxnSpPr>
          <p:spPr>
            <a:xfrm rot="-5400000" flipH="1">
              <a:off x="1382354" y="2205043"/>
              <a:ext cx="2606400" cy="723900"/>
            </a:xfrm>
            <a:prstGeom prst="bentConnector2">
              <a:avLst/>
            </a:prstGeom>
            <a:noFill/>
            <a:ln w="9525" cap="flat" cmpd="sng">
              <a:solidFill>
                <a:schemeClr val="dk1"/>
              </a:solidFill>
              <a:prstDash val="solid"/>
              <a:round/>
              <a:headEnd type="none" w="sm" len="sm"/>
              <a:tailEnd type="stealth" w="lg" len="lg"/>
            </a:ln>
          </p:spPr>
        </p:cxnSp>
        <p:cxnSp>
          <p:nvCxnSpPr>
            <p:cNvPr id="428" name="Google Shape;428;p60"/>
            <p:cNvCxnSpPr>
              <a:endCxn id="417" idx="1"/>
            </p:cNvCxnSpPr>
            <p:nvPr/>
          </p:nvCxnSpPr>
          <p:spPr>
            <a:xfrm rot="-5400000" flipH="1">
              <a:off x="816893" y="2515681"/>
              <a:ext cx="3749100" cy="723900"/>
            </a:xfrm>
            <a:prstGeom prst="bentConnector2">
              <a:avLst/>
            </a:prstGeom>
            <a:noFill/>
            <a:ln w="9525" cap="flat" cmpd="sng">
              <a:solidFill>
                <a:schemeClr val="dk1"/>
              </a:solidFill>
              <a:prstDash val="solid"/>
              <a:round/>
              <a:headEnd type="none" w="sm" len="sm"/>
              <a:tailEnd type="stealth" w="lg" len="lg"/>
            </a:ln>
          </p:spPr>
        </p:cxnSp>
        <p:cxnSp>
          <p:nvCxnSpPr>
            <p:cNvPr id="429" name="Google Shape;429;p60"/>
            <p:cNvCxnSpPr>
              <a:endCxn id="418" idx="1"/>
            </p:cNvCxnSpPr>
            <p:nvPr/>
          </p:nvCxnSpPr>
          <p:spPr>
            <a:xfrm rot="-5400000" flipH="1">
              <a:off x="1652700" y="1974216"/>
              <a:ext cx="2066700" cy="723900"/>
            </a:xfrm>
            <a:prstGeom prst="bentConnector2">
              <a:avLst/>
            </a:prstGeom>
            <a:noFill/>
            <a:ln w="9525" cap="flat" cmpd="sng">
              <a:solidFill>
                <a:schemeClr val="dk1"/>
              </a:solidFill>
              <a:prstDash val="solid"/>
              <a:round/>
              <a:headEnd type="none" w="sm" len="sm"/>
              <a:tailEnd type="stealth" w="lg" len="lg"/>
            </a:ln>
          </p:spPr>
        </p:cxnSp>
        <p:cxnSp>
          <p:nvCxnSpPr>
            <p:cNvPr id="430" name="Google Shape;430;p60"/>
            <p:cNvCxnSpPr>
              <a:endCxn id="420" idx="1"/>
            </p:cNvCxnSpPr>
            <p:nvPr/>
          </p:nvCxnSpPr>
          <p:spPr>
            <a:xfrm rot="-5400000" flipH="1">
              <a:off x="631094" y="2730484"/>
              <a:ext cx="4110900" cy="723900"/>
            </a:xfrm>
            <a:prstGeom prst="bentConnector2">
              <a:avLst/>
            </a:prstGeom>
            <a:noFill/>
            <a:ln w="9525" cap="flat" cmpd="sng">
              <a:solidFill>
                <a:schemeClr val="dk1"/>
              </a:solidFill>
              <a:prstDash val="solid"/>
              <a:round/>
              <a:headEnd type="none" w="sm" len="sm"/>
              <a:tailEnd type="stealth" w="lg" len="lg"/>
            </a:ln>
          </p:spPr>
        </p:cxnSp>
        <p:cxnSp>
          <p:nvCxnSpPr>
            <p:cNvPr id="431" name="Google Shape;431;p60"/>
            <p:cNvCxnSpPr>
              <a:endCxn id="422" idx="1"/>
            </p:cNvCxnSpPr>
            <p:nvPr/>
          </p:nvCxnSpPr>
          <p:spPr>
            <a:xfrm>
              <a:off x="2324248" y="1302684"/>
              <a:ext cx="3099900" cy="1282800"/>
            </a:xfrm>
            <a:prstGeom prst="bentConnector3">
              <a:avLst>
                <a:gd name="adj1" fmla="val 86184"/>
              </a:avLst>
            </a:prstGeom>
            <a:noFill/>
            <a:ln w="9525" cap="flat" cmpd="sng">
              <a:solidFill>
                <a:schemeClr val="dk1"/>
              </a:solidFill>
              <a:prstDash val="solid"/>
              <a:round/>
              <a:headEnd type="none" w="sm" len="sm"/>
              <a:tailEnd type="stealth" w="lg" len="lg"/>
            </a:ln>
          </p:spPr>
        </p:cxnSp>
        <p:cxnSp>
          <p:nvCxnSpPr>
            <p:cNvPr id="432" name="Google Shape;432;p60"/>
            <p:cNvCxnSpPr>
              <a:stCxn id="423" idx="2"/>
              <a:endCxn id="416" idx="3"/>
            </p:cNvCxnSpPr>
            <p:nvPr/>
          </p:nvCxnSpPr>
          <p:spPr>
            <a:xfrm rot="5400000">
              <a:off x="5312907" y="1803741"/>
              <a:ext cx="1628400" cy="2506800"/>
            </a:xfrm>
            <a:prstGeom prst="bentConnector2">
              <a:avLst/>
            </a:prstGeom>
            <a:noFill/>
            <a:ln w="9525" cap="flat" cmpd="sng">
              <a:solidFill>
                <a:schemeClr val="dk1"/>
              </a:solidFill>
              <a:prstDash val="solid"/>
              <a:round/>
              <a:headEnd type="none" w="sm" len="sm"/>
              <a:tailEnd type="stealth" w="lg" len="lg"/>
            </a:ln>
          </p:spPr>
        </p:cxnSp>
        <p:cxnSp>
          <p:nvCxnSpPr>
            <p:cNvPr id="433" name="Google Shape;433;p60"/>
            <p:cNvCxnSpPr>
              <a:stCxn id="423" idx="2"/>
              <a:endCxn id="417" idx="3"/>
            </p:cNvCxnSpPr>
            <p:nvPr/>
          </p:nvCxnSpPr>
          <p:spPr>
            <a:xfrm rot="5400000">
              <a:off x="4878657" y="2250291"/>
              <a:ext cx="2509200" cy="2494500"/>
            </a:xfrm>
            <a:prstGeom prst="bentConnector2">
              <a:avLst/>
            </a:prstGeom>
            <a:noFill/>
            <a:ln w="9525" cap="flat" cmpd="sng">
              <a:solidFill>
                <a:schemeClr val="dk1"/>
              </a:solidFill>
              <a:prstDash val="solid"/>
              <a:round/>
              <a:headEnd type="none" w="sm" len="sm"/>
              <a:tailEnd type="stealth" w="lg" len="lg"/>
            </a:ln>
          </p:spPr>
        </p:cxnSp>
        <p:cxnSp>
          <p:nvCxnSpPr>
            <p:cNvPr id="434" name="Google Shape;434;p60"/>
            <p:cNvCxnSpPr>
              <a:stCxn id="423" idx="2"/>
              <a:endCxn id="418" idx="3"/>
            </p:cNvCxnSpPr>
            <p:nvPr/>
          </p:nvCxnSpPr>
          <p:spPr>
            <a:xfrm rot="5400000">
              <a:off x="5567307" y="1556241"/>
              <a:ext cx="1126500" cy="2499900"/>
            </a:xfrm>
            <a:prstGeom prst="bentConnector2">
              <a:avLst/>
            </a:prstGeom>
            <a:noFill/>
            <a:ln w="9525" cap="flat" cmpd="sng">
              <a:solidFill>
                <a:schemeClr val="dk1"/>
              </a:solidFill>
              <a:prstDash val="solid"/>
              <a:round/>
              <a:headEnd type="none" w="sm" len="sm"/>
              <a:tailEnd type="stealth" w="lg" len="lg"/>
            </a:ln>
          </p:spPr>
        </p:cxnSp>
        <p:cxnSp>
          <p:nvCxnSpPr>
            <p:cNvPr id="435" name="Google Shape;435;p60"/>
            <p:cNvCxnSpPr>
              <a:endCxn id="425" idx="1"/>
            </p:cNvCxnSpPr>
            <p:nvPr/>
          </p:nvCxnSpPr>
          <p:spPr>
            <a:xfrm>
              <a:off x="2324157" y="1302750"/>
              <a:ext cx="3027600" cy="396300"/>
            </a:xfrm>
            <a:prstGeom prst="bentConnector3">
              <a:avLst>
                <a:gd name="adj1" fmla="val 88256"/>
              </a:avLst>
            </a:prstGeom>
            <a:noFill/>
            <a:ln w="9525" cap="flat" cmpd="sng">
              <a:solidFill>
                <a:schemeClr val="dk1"/>
              </a:solidFill>
              <a:prstDash val="solid"/>
              <a:round/>
              <a:headEnd type="none" w="sm" len="sm"/>
              <a:tailEnd type="stealth" w="lg" len="lg"/>
            </a:ln>
          </p:spPr>
        </p:cxnSp>
        <p:cxnSp>
          <p:nvCxnSpPr>
            <p:cNvPr id="436" name="Google Shape;436;p60"/>
            <p:cNvCxnSpPr>
              <a:stCxn id="423" idx="2"/>
              <a:endCxn id="420" idx="3"/>
            </p:cNvCxnSpPr>
            <p:nvPr/>
          </p:nvCxnSpPr>
          <p:spPr>
            <a:xfrm rot="5400000">
              <a:off x="4678407" y="2445741"/>
              <a:ext cx="2904900" cy="2499300"/>
            </a:xfrm>
            <a:prstGeom prst="bentConnector2">
              <a:avLst/>
            </a:prstGeom>
            <a:noFill/>
            <a:ln w="9525" cap="flat" cmpd="sng">
              <a:solidFill>
                <a:schemeClr val="dk1"/>
              </a:solidFill>
              <a:prstDash val="solid"/>
              <a:round/>
              <a:headEnd type="none" w="sm" len="sm"/>
              <a:tailEnd type="stealth" w="lg" len="lg"/>
            </a:ln>
          </p:spPr>
        </p:cxnSp>
        <p:sp>
          <p:nvSpPr>
            <p:cNvPr id="437" name="Google Shape;437;p60"/>
            <p:cNvSpPr txBox="1"/>
            <p:nvPr/>
          </p:nvSpPr>
          <p:spPr>
            <a:xfrm>
              <a:off x="5460498" y="3473210"/>
              <a:ext cx="1645800" cy="3075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Cost</a:t>
              </a:r>
              <a:endParaRPr/>
            </a:p>
          </p:txBody>
        </p:sp>
        <p:sp>
          <p:nvSpPr>
            <p:cNvPr id="438" name="Google Shape;438;p60"/>
            <p:cNvSpPr txBox="1"/>
            <p:nvPr/>
          </p:nvSpPr>
          <p:spPr>
            <a:xfrm>
              <a:off x="3047795" y="4154431"/>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Device_exposure</a:t>
              </a:r>
              <a:endParaRPr/>
            </a:p>
          </p:txBody>
        </p:sp>
        <p:sp>
          <p:nvSpPr>
            <p:cNvPr id="439" name="Google Shape;439;p60"/>
            <p:cNvSpPr txBox="1"/>
            <p:nvPr/>
          </p:nvSpPr>
          <p:spPr>
            <a:xfrm>
              <a:off x="3047855" y="6060964"/>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Observation</a:t>
              </a:r>
              <a:endParaRPr/>
            </a:p>
          </p:txBody>
        </p:sp>
        <p:cxnSp>
          <p:nvCxnSpPr>
            <p:cNvPr id="440" name="Google Shape;440;p60"/>
            <p:cNvCxnSpPr>
              <a:endCxn id="439" idx="1"/>
            </p:cNvCxnSpPr>
            <p:nvPr/>
          </p:nvCxnSpPr>
          <p:spPr>
            <a:xfrm rot="-5400000" flipH="1">
              <a:off x="268505" y="3418564"/>
              <a:ext cx="4834800" cy="723900"/>
            </a:xfrm>
            <a:prstGeom prst="bentConnector2">
              <a:avLst/>
            </a:prstGeom>
            <a:noFill/>
            <a:ln w="9525" cap="flat" cmpd="sng">
              <a:solidFill>
                <a:schemeClr val="dk1"/>
              </a:solidFill>
              <a:prstDash val="solid"/>
              <a:round/>
              <a:headEnd type="none" w="sm" len="sm"/>
              <a:tailEnd type="stealth" w="lg" len="lg"/>
            </a:ln>
          </p:spPr>
        </p:cxnSp>
        <p:cxnSp>
          <p:nvCxnSpPr>
            <p:cNvPr id="441" name="Google Shape;441;p60"/>
            <p:cNvCxnSpPr>
              <a:endCxn id="438" idx="1"/>
            </p:cNvCxnSpPr>
            <p:nvPr/>
          </p:nvCxnSpPr>
          <p:spPr>
            <a:xfrm rot="-5400000" flipH="1">
              <a:off x="1113095" y="2356681"/>
              <a:ext cx="3145500" cy="723900"/>
            </a:xfrm>
            <a:prstGeom prst="bentConnector2">
              <a:avLst/>
            </a:prstGeom>
            <a:noFill/>
            <a:ln w="9525" cap="flat" cmpd="sng">
              <a:solidFill>
                <a:schemeClr val="dk1"/>
              </a:solidFill>
              <a:prstDash val="solid"/>
              <a:round/>
              <a:headEnd type="none" w="sm" len="sm"/>
              <a:tailEnd type="stealth" w="lg" len="lg"/>
            </a:ln>
          </p:spPr>
        </p:cxnSp>
        <p:cxnSp>
          <p:nvCxnSpPr>
            <p:cNvPr id="442" name="Google Shape;442;p60"/>
            <p:cNvCxnSpPr/>
            <p:nvPr/>
          </p:nvCxnSpPr>
          <p:spPr>
            <a:xfrm flipH="1">
              <a:off x="4880607" y="2142010"/>
              <a:ext cx="2499900" cy="2157600"/>
            </a:xfrm>
            <a:prstGeom prst="bentConnector2">
              <a:avLst/>
            </a:prstGeom>
            <a:noFill/>
            <a:ln w="9525" cap="flat" cmpd="sng">
              <a:solidFill>
                <a:schemeClr val="dk1"/>
              </a:solidFill>
              <a:prstDash val="solid"/>
              <a:round/>
              <a:headEnd type="none" w="sm" len="sm"/>
              <a:tailEnd type="stealth" w="lg" len="lg"/>
            </a:ln>
          </p:spPr>
        </p:cxnSp>
        <p:cxnSp>
          <p:nvCxnSpPr>
            <p:cNvPr id="443" name="Google Shape;443;p60"/>
            <p:cNvCxnSpPr>
              <a:stCxn id="423" idx="2"/>
              <a:endCxn id="439" idx="3"/>
            </p:cNvCxnSpPr>
            <p:nvPr/>
          </p:nvCxnSpPr>
          <p:spPr>
            <a:xfrm rot="5400000">
              <a:off x="4153107" y="2970441"/>
              <a:ext cx="3954900" cy="2499900"/>
            </a:xfrm>
            <a:prstGeom prst="bentConnector2">
              <a:avLst/>
            </a:prstGeom>
            <a:noFill/>
            <a:ln w="9525" cap="flat" cmpd="sng">
              <a:solidFill>
                <a:schemeClr val="dk1"/>
              </a:solidFill>
              <a:prstDash val="solid"/>
              <a:round/>
              <a:headEnd type="none" w="sm" len="sm"/>
              <a:tailEnd type="stealth" w="lg" len="lg"/>
            </a:ln>
          </p:spPr>
        </p:cxnSp>
        <p:cxnSp>
          <p:nvCxnSpPr>
            <p:cNvPr id="444" name="Google Shape;444;p60"/>
            <p:cNvCxnSpPr>
              <a:endCxn id="423" idx="1"/>
            </p:cNvCxnSpPr>
            <p:nvPr/>
          </p:nvCxnSpPr>
          <p:spPr>
            <a:xfrm>
              <a:off x="2324157" y="1302891"/>
              <a:ext cx="4399200" cy="803100"/>
            </a:xfrm>
            <a:prstGeom prst="bentConnector3">
              <a:avLst>
                <a:gd name="adj1" fmla="val 60809"/>
              </a:avLst>
            </a:prstGeom>
            <a:noFill/>
            <a:ln w="9525" cap="flat" cmpd="sng">
              <a:solidFill>
                <a:schemeClr val="dk1"/>
              </a:solidFill>
              <a:prstDash val="solid"/>
              <a:round/>
              <a:headEnd type="none" w="sm" len="sm"/>
              <a:tailEnd type="stealth" w="lg" len="lg"/>
            </a:ln>
          </p:spPr>
        </p:cxnSp>
        <p:cxnSp>
          <p:nvCxnSpPr>
            <p:cNvPr id="445" name="Google Shape;445;p60"/>
            <p:cNvCxnSpPr>
              <a:stCxn id="419" idx="1"/>
              <a:endCxn id="418" idx="1"/>
            </p:cNvCxnSpPr>
            <p:nvPr/>
          </p:nvCxnSpPr>
          <p:spPr>
            <a:xfrm>
              <a:off x="2650801" y="2878732"/>
              <a:ext cx="397200" cy="490800"/>
            </a:xfrm>
            <a:prstGeom prst="curvedConnector3">
              <a:avLst>
                <a:gd name="adj1" fmla="val -57553"/>
              </a:avLst>
            </a:prstGeom>
            <a:noFill/>
            <a:ln w="9525" cap="flat" cmpd="sng">
              <a:solidFill>
                <a:schemeClr val="dk1"/>
              </a:solidFill>
              <a:prstDash val="solid"/>
              <a:round/>
              <a:headEnd type="none" w="sm" len="sm"/>
              <a:tailEnd type="stealth" w="lg" len="lg"/>
            </a:ln>
          </p:spPr>
        </p:cxnSp>
        <p:cxnSp>
          <p:nvCxnSpPr>
            <p:cNvPr id="446" name="Google Shape;446;p60"/>
            <p:cNvCxnSpPr>
              <a:stCxn id="419" idx="1"/>
              <a:endCxn id="416" idx="1"/>
            </p:cNvCxnSpPr>
            <p:nvPr/>
          </p:nvCxnSpPr>
          <p:spPr>
            <a:xfrm>
              <a:off x="2650801" y="2878732"/>
              <a:ext cx="390300" cy="992700"/>
            </a:xfrm>
            <a:prstGeom prst="curvedConnector3">
              <a:avLst>
                <a:gd name="adj1" fmla="val -58571"/>
              </a:avLst>
            </a:prstGeom>
            <a:noFill/>
            <a:ln w="9525" cap="flat" cmpd="sng">
              <a:solidFill>
                <a:schemeClr val="dk1"/>
              </a:solidFill>
              <a:prstDash val="solid"/>
              <a:round/>
              <a:headEnd type="none" w="sm" len="sm"/>
              <a:tailEnd type="stealth" w="lg" len="lg"/>
            </a:ln>
          </p:spPr>
        </p:cxnSp>
        <p:cxnSp>
          <p:nvCxnSpPr>
            <p:cNvPr id="447" name="Google Shape;447;p60"/>
            <p:cNvCxnSpPr>
              <a:stCxn id="419" idx="1"/>
              <a:endCxn id="438" idx="1"/>
            </p:cNvCxnSpPr>
            <p:nvPr/>
          </p:nvCxnSpPr>
          <p:spPr>
            <a:xfrm>
              <a:off x="2650801" y="2878732"/>
              <a:ext cx="396900" cy="1412700"/>
            </a:xfrm>
            <a:prstGeom prst="curvedConnector3">
              <a:avLst>
                <a:gd name="adj1" fmla="val -57597"/>
              </a:avLst>
            </a:prstGeom>
            <a:noFill/>
            <a:ln w="9525" cap="flat" cmpd="sng">
              <a:solidFill>
                <a:schemeClr val="dk1"/>
              </a:solidFill>
              <a:prstDash val="solid"/>
              <a:round/>
              <a:headEnd type="none" w="sm" len="sm"/>
              <a:tailEnd type="stealth" w="lg" len="lg"/>
            </a:ln>
          </p:spPr>
        </p:cxnSp>
        <p:cxnSp>
          <p:nvCxnSpPr>
            <p:cNvPr id="448" name="Google Shape;448;p60"/>
            <p:cNvCxnSpPr>
              <a:stCxn id="419" idx="1"/>
              <a:endCxn id="417" idx="1"/>
            </p:cNvCxnSpPr>
            <p:nvPr/>
          </p:nvCxnSpPr>
          <p:spPr>
            <a:xfrm>
              <a:off x="2650801" y="2878732"/>
              <a:ext cx="402600" cy="1873500"/>
            </a:xfrm>
            <a:prstGeom prst="curvedConnector3">
              <a:avLst>
                <a:gd name="adj1" fmla="val -56781"/>
              </a:avLst>
            </a:prstGeom>
            <a:noFill/>
            <a:ln w="9525" cap="flat" cmpd="sng">
              <a:solidFill>
                <a:schemeClr val="dk1"/>
              </a:solidFill>
              <a:prstDash val="solid"/>
              <a:round/>
              <a:headEnd type="none" w="sm" len="sm"/>
              <a:tailEnd type="stealth" w="lg" len="lg"/>
            </a:ln>
          </p:spPr>
        </p:cxnSp>
        <p:cxnSp>
          <p:nvCxnSpPr>
            <p:cNvPr id="449" name="Google Shape;449;p60"/>
            <p:cNvCxnSpPr>
              <a:stCxn id="419" idx="1"/>
              <a:endCxn id="439" idx="1"/>
            </p:cNvCxnSpPr>
            <p:nvPr/>
          </p:nvCxnSpPr>
          <p:spPr>
            <a:xfrm>
              <a:off x="2650801" y="2878732"/>
              <a:ext cx="397200" cy="3319200"/>
            </a:xfrm>
            <a:prstGeom prst="curvedConnector3">
              <a:avLst>
                <a:gd name="adj1" fmla="val -57553"/>
              </a:avLst>
            </a:prstGeom>
            <a:noFill/>
            <a:ln w="9525" cap="flat" cmpd="sng">
              <a:solidFill>
                <a:schemeClr val="dk1"/>
              </a:solidFill>
              <a:prstDash val="solid"/>
              <a:round/>
              <a:headEnd type="none" w="sm" len="sm"/>
              <a:tailEnd type="stealth" w="lg" len="lg"/>
            </a:ln>
          </p:spPr>
        </p:cxnSp>
        <p:cxnSp>
          <p:nvCxnSpPr>
            <p:cNvPr id="450" name="Google Shape;450;p60"/>
            <p:cNvCxnSpPr>
              <a:stCxn id="419" idx="1"/>
              <a:endCxn id="420" idx="1"/>
            </p:cNvCxnSpPr>
            <p:nvPr/>
          </p:nvCxnSpPr>
          <p:spPr>
            <a:xfrm>
              <a:off x="2650801" y="2878732"/>
              <a:ext cx="397800" cy="2269200"/>
            </a:xfrm>
            <a:prstGeom prst="curvedConnector3">
              <a:avLst>
                <a:gd name="adj1" fmla="val -57467"/>
              </a:avLst>
            </a:prstGeom>
            <a:noFill/>
            <a:ln w="9525" cap="flat" cmpd="sng">
              <a:solidFill>
                <a:schemeClr val="dk1"/>
              </a:solidFill>
              <a:prstDash val="solid"/>
              <a:round/>
              <a:headEnd type="none" w="sm" len="sm"/>
              <a:tailEnd type="stealth" w="lg" len="lg"/>
            </a:ln>
          </p:spPr>
        </p:cxnSp>
        <p:cxnSp>
          <p:nvCxnSpPr>
            <p:cNvPr id="451" name="Google Shape;451;p60"/>
            <p:cNvCxnSpPr>
              <a:stCxn id="423" idx="0"/>
              <a:endCxn id="424" idx="2"/>
            </p:cNvCxnSpPr>
            <p:nvPr/>
          </p:nvCxnSpPr>
          <p:spPr>
            <a:xfrm rot="10800000">
              <a:off x="7380507" y="1836141"/>
              <a:ext cx="0" cy="132900"/>
            </a:xfrm>
            <a:prstGeom prst="straightConnector1">
              <a:avLst/>
            </a:prstGeom>
            <a:noFill/>
            <a:ln w="9525" cap="flat" cmpd="sng">
              <a:solidFill>
                <a:schemeClr val="dk1"/>
              </a:solidFill>
              <a:prstDash val="solid"/>
              <a:round/>
              <a:headEnd type="none" w="sm" len="sm"/>
              <a:tailEnd type="stealth" w="lg" len="lg"/>
            </a:ln>
          </p:spPr>
        </p:cxnSp>
        <p:sp>
          <p:nvSpPr>
            <p:cNvPr id="452" name="Google Shape;452;p60"/>
            <p:cNvSpPr txBox="1"/>
            <p:nvPr/>
          </p:nvSpPr>
          <p:spPr>
            <a:xfrm>
              <a:off x="3048003" y="5375675"/>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Note</a:t>
              </a:r>
              <a:endParaRPr/>
            </a:p>
          </p:txBody>
        </p:sp>
        <p:cxnSp>
          <p:nvCxnSpPr>
            <p:cNvPr id="453" name="Google Shape;453;p60"/>
            <p:cNvCxnSpPr>
              <a:stCxn id="419" idx="1"/>
              <a:endCxn id="452" idx="1"/>
            </p:cNvCxnSpPr>
            <p:nvPr/>
          </p:nvCxnSpPr>
          <p:spPr>
            <a:xfrm>
              <a:off x="2650801" y="2878732"/>
              <a:ext cx="397200" cy="2634000"/>
            </a:xfrm>
            <a:prstGeom prst="curvedConnector3">
              <a:avLst>
                <a:gd name="adj1" fmla="val -57553"/>
              </a:avLst>
            </a:prstGeom>
            <a:noFill/>
            <a:ln w="9525" cap="flat" cmpd="sng">
              <a:solidFill>
                <a:schemeClr val="dk1"/>
              </a:solidFill>
              <a:prstDash val="solid"/>
              <a:round/>
              <a:headEnd type="none" w="sm" len="sm"/>
              <a:tailEnd type="stealth" w="lg" len="lg"/>
            </a:ln>
          </p:spPr>
        </p:cxnSp>
        <p:cxnSp>
          <p:nvCxnSpPr>
            <p:cNvPr id="454" name="Google Shape;454;p60"/>
            <p:cNvCxnSpPr>
              <a:stCxn id="423" idx="2"/>
              <a:endCxn id="452" idx="3"/>
            </p:cNvCxnSpPr>
            <p:nvPr/>
          </p:nvCxnSpPr>
          <p:spPr>
            <a:xfrm rot="5400000">
              <a:off x="4495707" y="2627841"/>
              <a:ext cx="3269700" cy="2499900"/>
            </a:xfrm>
            <a:prstGeom prst="bentConnector2">
              <a:avLst/>
            </a:prstGeom>
            <a:noFill/>
            <a:ln w="9525" cap="flat" cmpd="sng">
              <a:solidFill>
                <a:schemeClr val="dk1"/>
              </a:solidFill>
              <a:prstDash val="solid"/>
              <a:round/>
              <a:headEnd type="none" w="sm" len="sm"/>
              <a:tailEnd type="stealth" w="lg" len="lg"/>
            </a:ln>
          </p:spPr>
        </p:cxnSp>
        <p:sp>
          <p:nvSpPr>
            <p:cNvPr id="455" name="Google Shape;455;p60"/>
            <p:cNvSpPr txBox="1"/>
            <p:nvPr/>
          </p:nvSpPr>
          <p:spPr>
            <a:xfrm>
              <a:off x="5199357" y="1254323"/>
              <a:ext cx="3048000" cy="307500"/>
            </a:xfrm>
            <a:prstGeom prst="rect">
              <a:avLst/>
            </a:prstGeom>
            <a:noFill/>
            <a:ln>
              <a:noFill/>
            </a:ln>
          </p:spPr>
          <p:txBody>
            <a:bodyPr spcFirstLastPara="1" wrap="square" lIns="91425" tIns="45700" rIns="91425" bIns="45700" anchor="t" anchorCtr="0">
              <a:noAutofit/>
            </a:bodyPr>
            <a:lstStyle/>
            <a:p>
              <a:pPr algn="ctr">
                <a:buClr>
                  <a:schemeClr val="dk1"/>
                </a:buClr>
                <a:buSzPts val="350"/>
              </a:pPr>
              <a:r>
                <a:rPr lang="en" sz="1400" b="1">
                  <a:solidFill>
                    <a:schemeClr val="dk1"/>
                  </a:solidFill>
                  <a:latin typeface="Calibri"/>
                  <a:ea typeface="Calibri"/>
                  <a:cs typeface="Calibri"/>
                  <a:sym typeface="Calibri"/>
                </a:rPr>
                <a:t>Standardized health system data</a:t>
              </a:r>
              <a:endParaRPr/>
            </a:p>
          </p:txBody>
        </p:sp>
        <p:sp>
          <p:nvSpPr>
            <p:cNvPr id="456" name="Google Shape;456;p60"/>
            <p:cNvSpPr txBox="1"/>
            <p:nvPr/>
          </p:nvSpPr>
          <p:spPr>
            <a:xfrm>
              <a:off x="3052441" y="6381482"/>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Fact_relationship</a:t>
              </a:r>
              <a:endParaRPr/>
            </a:p>
          </p:txBody>
        </p:sp>
        <p:cxnSp>
          <p:nvCxnSpPr>
            <p:cNvPr id="457" name="Google Shape;457;p60"/>
            <p:cNvCxnSpPr>
              <a:stCxn id="423" idx="2"/>
              <a:endCxn id="419" idx="3"/>
            </p:cNvCxnSpPr>
            <p:nvPr/>
          </p:nvCxnSpPr>
          <p:spPr>
            <a:xfrm rot="5400000">
              <a:off x="5614107" y="1112241"/>
              <a:ext cx="635700" cy="2897100"/>
            </a:xfrm>
            <a:prstGeom prst="bentConnector2">
              <a:avLst/>
            </a:prstGeom>
            <a:noFill/>
            <a:ln w="9525" cap="flat" cmpd="sng">
              <a:solidFill>
                <a:schemeClr val="dk1"/>
              </a:solidFill>
              <a:prstDash val="solid"/>
              <a:round/>
              <a:headEnd type="none" w="sm" len="sm"/>
              <a:tailEnd type="stealth" w="lg" len="lg"/>
            </a:ln>
          </p:spPr>
        </p:cxnSp>
        <p:sp>
          <p:nvSpPr>
            <p:cNvPr id="458" name="Google Shape;458;p60"/>
            <p:cNvSpPr txBox="1"/>
            <p:nvPr/>
          </p:nvSpPr>
          <p:spPr>
            <a:xfrm>
              <a:off x="3048003" y="1753756"/>
              <a:ext cx="18327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Specimen</a:t>
              </a:r>
              <a:endParaRPr/>
            </a:p>
          </p:txBody>
        </p:sp>
        <p:sp>
          <p:nvSpPr>
            <p:cNvPr id="459" name="Google Shape;459;p60"/>
            <p:cNvSpPr/>
            <p:nvPr/>
          </p:nvSpPr>
          <p:spPr>
            <a:xfrm>
              <a:off x="8288045" y="1254324"/>
              <a:ext cx="2286000" cy="690000"/>
            </a:xfrm>
            <a:prstGeom prst="rect">
              <a:avLst/>
            </a:prstGeom>
            <a:solidFill>
              <a:srgbClr val="00B0F0">
                <a:alpha val="24710"/>
              </a:srgbClr>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algn="ctr">
                <a:buClr>
                  <a:srgbClr val="000000"/>
                </a:buClr>
                <a:buSzPts val="1800"/>
              </a:pPr>
              <a:endParaRPr>
                <a:solidFill>
                  <a:schemeClr val="dk1"/>
                </a:solidFill>
                <a:latin typeface="Calibri"/>
                <a:ea typeface="Calibri"/>
                <a:cs typeface="Calibri"/>
                <a:sym typeface="Calibri"/>
              </a:endParaRPr>
            </a:p>
          </p:txBody>
        </p:sp>
        <p:sp>
          <p:nvSpPr>
            <p:cNvPr id="460" name="Google Shape;460;p60"/>
            <p:cNvSpPr txBox="1"/>
            <p:nvPr/>
          </p:nvSpPr>
          <p:spPr>
            <a:xfrm>
              <a:off x="8382000" y="1562100"/>
              <a:ext cx="17349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CDM_source</a:t>
              </a:r>
              <a:endParaRPr/>
            </a:p>
          </p:txBody>
        </p:sp>
        <p:sp>
          <p:nvSpPr>
            <p:cNvPr id="461" name="Google Shape;461;p60"/>
            <p:cNvSpPr txBox="1"/>
            <p:nvPr/>
          </p:nvSpPr>
          <p:spPr>
            <a:xfrm>
              <a:off x="8288045" y="1257300"/>
              <a:ext cx="2286000" cy="307500"/>
            </a:xfrm>
            <a:prstGeom prst="rect">
              <a:avLst/>
            </a:prstGeom>
            <a:noFill/>
            <a:ln>
              <a:noFill/>
            </a:ln>
          </p:spPr>
          <p:txBody>
            <a:bodyPr spcFirstLastPara="1" wrap="square" lIns="91425" tIns="45700" rIns="91425" bIns="45700" anchor="t" anchorCtr="0">
              <a:noAutofit/>
            </a:bodyPr>
            <a:lstStyle/>
            <a:p>
              <a:pPr algn="ctr">
                <a:buClr>
                  <a:schemeClr val="dk1"/>
                </a:buClr>
                <a:buSzPts val="350"/>
              </a:pPr>
              <a:r>
                <a:rPr lang="en" sz="1400" b="1" dirty="0">
                  <a:solidFill>
                    <a:schemeClr val="dk1"/>
                  </a:solidFill>
                  <a:latin typeface="Calibri"/>
                  <a:ea typeface="Calibri"/>
                  <a:cs typeface="Calibri"/>
                  <a:sym typeface="Calibri"/>
                </a:rPr>
                <a:t>Standardized meta-data</a:t>
              </a:r>
              <a:endParaRPr dirty="0"/>
            </a:p>
          </p:txBody>
        </p:sp>
        <p:sp>
          <p:nvSpPr>
            <p:cNvPr id="462" name="Google Shape;462;p60"/>
            <p:cNvSpPr txBox="1"/>
            <p:nvPr/>
          </p:nvSpPr>
          <p:spPr>
            <a:xfrm rot="5400000">
              <a:off x="6900450" y="2976150"/>
              <a:ext cx="1828800" cy="677100"/>
            </a:xfrm>
            <a:prstGeom prst="rect">
              <a:avLst/>
            </a:prstGeom>
            <a:noFill/>
            <a:ln>
              <a:noFill/>
            </a:ln>
          </p:spPr>
          <p:txBody>
            <a:bodyPr spcFirstLastPara="1" wrap="square" lIns="91425" tIns="45700" rIns="91425" bIns="45700" anchor="t" anchorCtr="0">
              <a:noAutofit/>
            </a:bodyPr>
            <a:lstStyle/>
            <a:p>
              <a:pPr algn="ctr">
                <a:buClr>
                  <a:schemeClr val="dk1"/>
                </a:buClr>
                <a:buSzPts val="400"/>
              </a:pPr>
              <a:r>
                <a:rPr lang="en" sz="1600" b="1">
                  <a:solidFill>
                    <a:schemeClr val="dk1"/>
                  </a:solidFill>
                  <a:latin typeface="Calibri"/>
                  <a:ea typeface="Calibri"/>
                  <a:cs typeface="Calibri"/>
                  <a:sym typeface="Calibri"/>
                </a:rPr>
                <a:t>Standardized health economics</a:t>
              </a:r>
              <a:endParaRPr/>
            </a:p>
          </p:txBody>
        </p:sp>
        <p:sp>
          <p:nvSpPr>
            <p:cNvPr id="463" name="Google Shape;463;p60"/>
            <p:cNvSpPr txBox="1"/>
            <p:nvPr/>
          </p:nvSpPr>
          <p:spPr>
            <a:xfrm>
              <a:off x="1676400" y="1028700"/>
              <a:ext cx="12954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50"/>
              </a:pPr>
              <a:r>
                <a:rPr lang="en" sz="1400">
                  <a:solidFill>
                    <a:schemeClr val="dk1"/>
                  </a:solidFill>
                  <a:latin typeface="Calibri"/>
                  <a:ea typeface="Calibri"/>
                  <a:cs typeface="Calibri"/>
                  <a:sym typeface="Calibri"/>
                </a:rPr>
                <a:t>Person</a:t>
              </a:r>
              <a:endParaRPr/>
            </a:p>
          </p:txBody>
        </p:sp>
        <p:cxnSp>
          <p:nvCxnSpPr>
            <p:cNvPr id="464" name="Google Shape;464;p60"/>
            <p:cNvCxnSpPr>
              <a:stCxn id="419" idx="2"/>
              <a:endCxn id="437" idx="0"/>
            </p:cNvCxnSpPr>
            <p:nvPr/>
          </p:nvCxnSpPr>
          <p:spPr>
            <a:xfrm rot="-5400000" flipH="1">
              <a:off x="4696501" y="1886332"/>
              <a:ext cx="457500" cy="2716200"/>
            </a:xfrm>
            <a:prstGeom prst="bentConnector3">
              <a:avLst>
                <a:gd name="adj1" fmla="val 50003"/>
              </a:avLst>
            </a:prstGeom>
            <a:noFill/>
            <a:ln w="9525" cap="flat" cmpd="sng">
              <a:solidFill>
                <a:schemeClr val="dk1"/>
              </a:solidFill>
              <a:prstDash val="solid"/>
              <a:round/>
              <a:headEnd type="none" w="sm" len="sm"/>
              <a:tailEnd type="triangle" w="lg" len="lg"/>
            </a:ln>
          </p:spPr>
        </p:cxnSp>
        <p:cxnSp>
          <p:nvCxnSpPr>
            <p:cNvPr id="465" name="Google Shape;465;p60"/>
            <p:cNvCxnSpPr>
              <a:stCxn id="418" idx="2"/>
              <a:endCxn id="437" idx="1"/>
            </p:cNvCxnSpPr>
            <p:nvPr/>
          </p:nvCxnSpPr>
          <p:spPr>
            <a:xfrm rot="-5400000" flipH="1">
              <a:off x="4652100" y="2818716"/>
              <a:ext cx="120600" cy="1496100"/>
            </a:xfrm>
            <a:prstGeom prst="bentConnector2">
              <a:avLst/>
            </a:prstGeom>
            <a:noFill/>
            <a:ln w="9525" cap="flat" cmpd="sng">
              <a:solidFill>
                <a:schemeClr val="dk1"/>
              </a:solidFill>
              <a:prstDash val="solid"/>
              <a:round/>
              <a:headEnd type="none" w="sm" len="sm"/>
              <a:tailEnd type="triangle" w="lg" len="lg"/>
            </a:ln>
          </p:spPr>
        </p:cxnSp>
        <p:cxnSp>
          <p:nvCxnSpPr>
            <p:cNvPr id="466" name="Google Shape;466;p60"/>
            <p:cNvCxnSpPr>
              <a:endCxn id="437" idx="2"/>
            </p:cNvCxnSpPr>
            <p:nvPr/>
          </p:nvCxnSpPr>
          <p:spPr>
            <a:xfrm rot="10800000" flipH="1">
              <a:off x="3970698" y="3780710"/>
              <a:ext cx="2312700" cy="300000"/>
            </a:xfrm>
            <a:prstGeom prst="bentConnector2">
              <a:avLst/>
            </a:prstGeom>
            <a:noFill/>
            <a:ln w="9525" cap="flat" cmpd="sng">
              <a:solidFill>
                <a:schemeClr val="dk1"/>
              </a:solidFill>
              <a:prstDash val="solid"/>
              <a:round/>
              <a:headEnd type="none" w="sm" len="sm"/>
              <a:tailEnd type="triangle" w="lg" len="lg"/>
            </a:ln>
          </p:spPr>
        </p:cxnSp>
        <p:cxnSp>
          <p:nvCxnSpPr>
            <p:cNvPr id="467" name="Google Shape;467;p60"/>
            <p:cNvCxnSpPr/>
            <p:nvPr/>
          </p:nvCxnSpPr>
          <p:spPr>
            <a:xfrm rot="10800000" flipH="1">
              <a:off x="4133165" y="3624703"/>
              <a:ext cx="1321200" cy="109500"/>
            </a:xfrm>
            <a:prstGeom prst="bentConnector3">
              <a:avLst>
                <a:gd name="adj1" fmla="val 50003"/>
              </a:avLst>
            </a:prstGeom>
            <a:noFill/>
            <a:ln w="9525" cap="flat" cmpd="sng">
              <a:solidFill>
                <a:schemeClr val="dk1"/>
              </a:solidFill>
              <a:prstDash val="solid"/>
              <a:round/>
              <a:headEnd type="none" w="sm" len="sm"/>
              <a:tailEnd type="triangle" w="lg" len="lg"/>
            </a:ln>
          </p:spPr>
        </p:cxnSp>
        <p:cxnSp>
          <p:nvCxnSpPr>
            <p:cNvPr id="468" name="Google Shape;468;p60"/>
            <p:cNvCxnSpPr/>
            <p:nvPr/>
          </p:nvCxnSpPr>
          <p:spPr>
            <a:xfrm rot="-5400000" flipH="1">
              <a:off x="2183100" y="1558200"/>
              <a:ext cx="1005900" cy="723900"/>
            </a:xfrm>
            <a:prstGeom prst="bentConnector2">
              <a:avLst/>
            </a:prstGeom>
            <a:noFill/>
            <a:ln w="9525" cap="flat" cmpd="sng">
              <a:solidFill>
                <a:schemeClr val="dk1"/>
              </a:solidFill>
              <a:prstDash val="solid"/>
              <a:round/>
              <a:headEnd type="none" w="sm" len="sm"/>
              <a:tailEnd type="stealth" w="lg" len="lg"/>
            </a:ln>
          </p:spPr>
        </p:cxnSp>
        <p:cxnSp>
          <p:nvCxnSpPr>
            <p:cNvPr id="469" name="Google Shape;469;p60"/>
            <p:cNvCxnSpPr>
              <a:endCxn id="458" idx="1"/>
            </p:cNvCxnSpPr>
            <p:nvPr/>
          </p:nvCxnSpPr>
          <p:spPr>
            <a:xfrm>
              <a:off x="2324103" y="1417006"/>
              <a:ext cx="723900" cy="473700"/>
            </a:xfrm>
            <a:prstGeom prst="bentConnector3">
              <a:avLst>
                <a:gd name="adj1" fmla="val 1158"/>
              </a:avLst>
            </a:prstGeom>
            <a:noFill/>
            <a:ln w="9525" cap="flat" cmpd="sng">
              <a:solidFill>
                <a:schemeClr val="dk1"/>
              </a:solidFill>
              <a:prstDash val="solid"/>
              <a:round/>
              <a:headEnd type="none" w="sm" len="sm"/>
              <a:tailEnd type="stealth" w="lg" len="lg"/>
            </a:ln>
          </p:spPr>
        </p:cxnSp>
        <p:sp>
          <p:nvSpPr>
            <p:cNvPr id="470" name="Google Shape;470;p60"/>
            <p:cNvSpPr txBox="1"/>
            <p:nvPr/>
          </p:nvSpPr>
          <p:spPr>
            <a:xfrm>
              <a:off x="3562500" y="5707050"/>
              <a:ext cx="1247100" cy="273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chemeClr val="dk1"/>
                </a:buClr>
                <a:buSzPts val="300"/>
              </a:pPr>
              <a:r>
                <a:rPr lang="en" sz="1200">
                  <a:solidFill>
                    <a:schemeClr val="dk1"/>
                  </a:solidFill>
                  <a:latin typeface="Calibri"/>
                  <a:ea typeface="Calibri"/>
                  <a:cs typeface="Calibri"/>
                  <a:sym typeface="Calibri"/>
                </a:rPr>
                <a:t>Note_NLP</a:t>
              </a:r>
              <a:endParaRPr sz="1200">
                <a:solidFill>
                  <a:schemeClr val="dk1"/>
                </a:solidFill>
                <a:latin typeface="Calibri"/>
                <a:ea typeface="Calibri"/>
                <a:cs typeface="Calibri"/>
                <a:sym typeface="Calibri"/>
              </a:endParaRPr>
            </a:p>
          </p:txBody>
        </p:sp>
        <p:cxnSp>
          <p:nvCxnSpPr>
            <p:cNvPr id="471" name="Google Shape;471;p60"/>
            <p:cNvCxnSpPr/>
            <p:nvPr/>
          </p:nvCxnSpPr>
          <p:spPr>
            <a:xfrm rot="-5400000" flipH="1">
              <a:off x="638553" y="3094265"/>
              <a:ext cx="4110900" cy="723900"/>
            </a:xfrm>
            <a:prstGeom prst="bentConnector2">
              <a:avLst/>
            </a:prstGeom>
            <a:noFill/>
            <a:ln w="9525" cap="flat" cmpd="sng">
              <a:solidFill>
                <a:schemeClr val="dk1"/>
              </a:solidFill>
              <a:prstDash val="solid"/>
              <a:round/>
              <a:headEnd type="none" w="sm" len="sm"/>
              <a:tailEnd type="stealth" w="lg" len="lg"/>
            </a:ln>
          </p:spPr>
        </p:cxnSp>
        <p:cxnSp>
          <p:nvCxnSpPr>
            <p:cNvPr id="472" name="Google Shape;472;p60"/>
            <p:cNvCxnSpPr>
              <a:endCxn id="421" idx="1"/>
            </p:cNvCxnSpPr>
            <p:nvPr/>
          </p:nvCxnSpPr>
          <p:spPr>
            <a:xfrm>
              <a:off x="1966200" y="1302929"/>
              <a:ext cx="1081800" cy="198000"/>
            </a:xfrm>
            <a:prstGeom prst="bentConnector3">
              <a:avLst>
                <a:gd name="adj1" fmla="val 32980"/>
              </a:avLst>
            </a:prstGeom>
            <a:noFill/>
            <a:ln w="9525" cap="flat" cmpd="sng">
              <a:solidFill>
                <a:schemeClr val="dk1"/>
              </a:solidFill>
              <a:prstDash val="solid"/>
              <a:round/>
              <a:headEnd type="none" w="sm" len="sm"/>
              <a:tailEnd type="stealth" w="lg" len="lg"/>
            </a:ln>
          </p:spPr>
        </p:cxnSp>
        <p:cxnSp>
          <p:nvCxnSpPr>
            <p:cNvPr id="473" name="Google Shape;473;p60"/>
            <p:cNvCxnSpPr/>
            <p:nvPr/>
          </p:nvCxnSpPr>
          <p:spPr>
            <a:xfrm>
              <a:off x="3099224" y="5650078"/>
              <a:ext cx="458700" cy="207300"/>
            </a:xfrm>
            <a:prstGeom prst="bentConnector3">
              <a:avLst>
                <a:gd name="adj1" fmla="val 31295"/>
              </a:avLst>
            </a:prstGeom>
            <a:noFill/>
            <a:ln w="9525" cap="flat" cmpd="sng">
              <a:solidFill>
                <a:schemeClr val="dk1"/>
              </a:solidFill>
              <a:prstDash val="solid"/>
              <a:round/>
              <a:headEnd type="none" w="sm" len="sm"/>
              <a:tailEnd type="stealth" w="lg" len="lg"/>
            </a:ln>
          </p:spPr>
        </p:cxnSp>
        <p:cxnSp>
          <p:nvCxnSpPr>
            <p:cNvPr id="474" name="Google Shape;474;p60"/>
            <p:cNvCxnSpPr/>
            <p:nvPr/>
          </p:nvCxnSpPr>
          <p:spPr>
            <a:xfrm>
              <a:off x="3974356" y="4080882"/>
              <a:ext cx="0" cy="68700"/>
            </a:xfrm>
            <a:prstGeom prst="straightConnector1">
              <a:avLst/>
            </a:prstGeom>
            <a:noFill/>
            <a:ln w="9525" cap="flat" cmpd="sng">
              <a:solidFill>
                <a:schemeClr val="dk1"/>
              </a:solidFill>
              <a:prstDash val="solid"/>
              <a:round/>
              <a:headEnd type="none" w="sm" len="sm"/>
              <a:tailEnd type="none" w="sm" len="sm"/>
            </a:ln>
          </p:spPr>
        </p:cxnSp>
      </p:grpSp>
      <p:pic>
        <p:nvPicPr>
          <p:cNvPr id="89" name="Picture 8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0687" y="885506"/>
            <a:ext cx="2252663" cy="571396"/>
          </a:xfrm>
          <a:prstGeom prst="rect">
            <a:avLst/>
          </a:prstGeom>
        </p:spPr>
      </p:pic>
    </p:spTree>
    <p:extLst>
      <p:ext uri="{BB962C8B-B14F-4D97-AF65-F5344CB8AC3E}">
        <p14:creationId xmlns:p14="http://schemas.microsoft.com/office/powerpoint/2010/main" val="1663062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85582" y="1299624"/>
            <a:ext cx="8511150" cy="346050"/>
          </a:xfrm>
          <a:noFill/>
          <a:ln>
            <a:noFill/>
          </a:ln>
        </p:spPr>
        <p:txBody>
          <a:bodyPr spcFirstLastPara="1" vert="horz" wrap="square" lIns="91425" tIns="45700" rIns="91425" bIns="45700" rtlCol="0" anchor="ctr" anchorCtr="0">
            <a:noAutofit/>
          </a:bodyPr>
          <a:lstStyle/>
          <a:p>
            <a:pPr>
              <a:spcBef>
                <a:spcPts val="0"/>
              </a:spcBef>
              <a:buClr>
                <a:srgbClr val="20425A"/>
              </a:buClr>
              <a:buSzPts val="1000"/>
            </a:pPr>
            <a:r>
              <a:rPr lang="en-US" altLang="zh-TW" dirty="0"/>
              <a:t>Conversion of Asian Databases to CDM</a:t>
            </a:r>
            <a:endParaRPr lang="zh-TW" altLang="en-US" dirty="0"/>
          </a:p>
        </p:txBody>
      </p:sp>
      <p:sp>
        <p:nvSpPr>
          <p:cNvPr id="3" name="內容版面配置區 2"/>
          <p:cNvSpPr>
            <a:spLocks noGrp="1"/>
          </p:cNvSpPr>
          <p:nvPr>
            <p:ph idx="1"/>
          </p:nvPr>
        </p:nvSpPr>
        <p:spPr/>
        <p:txBody>
          <a:bodyPr/>
          <a:lstStyle/>
          <a:p>
            <a:endParaRPr lang="zh-TW" altLang="en-US" dirty="0"/>
          </a:p>
        </p:txBody>
      </p:sp>
      <p:pic>
        <p:nvPicPr>
          <p:cNvPr id="4" name="Picture 1"/>
          <p:cNvPicPr/>
          <p:nvPr/>
        </p:nvPicPr>
        <p:blipFill>
          <a:blip r:embed="rId2" cstate="print">
            <a:extLst>
              <a:ext uri="{28A0092B-C50C-407E-A947-70E740481C1C}">
                <a14:useLocalDpi xmlns:a14="http://schemas.microsoft.com/office/drawing/2010/main" val="0"/>
              </a:ext>
            </a:extLst>
          </a:blip>
          <a:stretch>
            <a:fillRect/>
          </a:stretch>
        </p:blipFill>
        <p:spPr bwMode="auto">
          <a:xfrm>
            <a:off x="3087327" y="2180496"/>
            <a:ext cx="5641037" cy="4671569"/>
          </a:xfrm>
          <a:prstGeom prst="rect">
            <a:avLst/>
          </a:prstGeom>
          <a:solidFill>
            <a:srgbClr val="FFFFFF"/>
          </a:solidFill>
          <a:ln>
            <a:noFill/>
          </a:ln>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0687" y="885506"/>
            <a:ext cx="2252663" cy="571396"/>
          </a:xfrm>
          <a:prstGeom prst="rect">
            <a:avLst/>
          </a:prstGeom>
        </p:spPr>
      </p:pic>
      <p:sp>
        <p:nvSpPr>
          <p:cNvPr id="5" name="Rectangle 4"/>
          <p:cNvSpPr/>
          <p:nvPr/>
        </p:nvSpPr>
        <p:spPr>
          <a:xfrm>
            <a:off x="0" y="6436567"/>
            <a:ext cx="5433438" cy="415498"/>
          </a:xfrm>
          <a:prstGeom prst="rect">
            <a:avLst/>
          </a:prstGeom>
        </p:spPr>
        <p:txBody>
          <a:bodyPr wrap="square">
            <a:spAutoFit/>
          </a:bodyPr>
          <a:lstStyle/>
          <a:p>
            <a:r>
              <a:rPr lang="en-AU" sz="1050" b="1" dirty="0"/>
              <a:t>Lai et al. Applying a common data model to Asian databases for multinational </a:t>
            </a:r>
            <a:r>
              <a:rPr lang="en-AU" sz="1050" b="1" dirty="0" err="1"/>
              <a:t>pharmacoepidemiologic</a:t>
            </a:r>
            <a:r>
              <a:rPr lang="en-AU" sz="1050" b="1" dirty="0"/>
              <a:t> studies: opportunities and challenges. </a:t>
            </a:r>
            <a:r>
              <a:rPr lang="en-AU" sz="1050" b="1" dirty="0" err="1"/>
              <a:t>Clin</a:t>
            </a:r>
            <a:r>
              <a:rPr lang="en-AU" sz="1050" b="1" dirty="0"/>
              <a:t> </a:t>
            </a:r>
            <a:r>
              <a:rPr lang="en-AU" sz="1050" b="1" dirty="0" err="1"/>
              <a:t>Epidemiol</a:t>
            </a:r>
            <a:r>
              <a:rPr lang="en-AU" sz="1050" b="1" dirty="0"/>
              <a:t> 2018</a:t>
            </a:r>
            <a:endParaRPr lang="en-AU" sz="1050" dirty="0"/>
          </a:p>
        </p:txBody>
      </p:sp>
    </p:spTree>
    <p:extLst>
      <p:ext uri="{BB962C8B-B14F-4D97-AF65-F5344CB8AC3E}">
        <p14:creationId xmlns:p14="http://schemas.microsoft.com/office/powerpoint/2010/main" val="3153111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436" y="685800"/>
            <a:ext cx="8622146" cy="1143000"/>
          </a:xfrm>
        </p:spPr>
        <p:txBody>
          <a:bodyPr>
            <a:normAutofit fontScale="90000"/>
          </a:bodyPr>
          <a:lstStyle/>
          <a:p>
            <a:r>
              <a:rPr lang="en-US" sz="3600" dirty="0"/>
              <a:t>Advantage of Common Data Model</a:t>
            </a:r>
          </a:p>
        </p:txBody>
      </p:sp>
      <p:sp>
        <p:nvSpPr>
          <p:cNvPr id="3" name="Content Placeholder 2"/>
          <p:cNvSpPr>
            <a:spLocks noGrp="1"/>
          </p:cNvSpPr>
          <p:nvPr>
            <p:ph idx="1"/>
          </p:nvPr>
        </p:nvSpPr>
        <p:spPr>
          <a:xfrm>
            <a:off x="466435" y="2291645"/>
            <a:ext cx="11228853" cy="4156118"/>
          </a:xfrm>
        </p:spPr>
        <p:txBody>
          <a:bodyPr>
            <a:normAutofit/>
          </a:bodyPr>
          <a:lstStyle/>
          <a:p>
            <a:pPr lvl="1"/>
            <a:r>
              <a:rPr lang="en-US" sz="2800" dirty="0"/>
              <a:t>Research infrastructure for ongoing safety studies</a:t>
            </a:r>
          </a:p>
          <a:p>
            <a:pPr lvl="1"/>
            <a:r>
              <a:rPr lang="en-US" sz="2800" dirty="0"/>
              <a:t>Take advantage of the analytic tools developed by the Observational Health Data Sciences and Informatics (OHDSI) community (</a:t>
            </a:r>
            <a:r>
              <a:rPr lang="en-US" sz="2800" dirty="0">
                <a:hlinkClick r:id="rId2"/>
              </a:rPr>
              <a:t>www.ohdsi.org</a:t>
            </a:r>
            <a:r>
              <a:rPr lang="en-US" sz="2800" dirty="0"/>
              <a:t>) </a:t>
            </a:r>
          </a:p>
          <a:p>
            <a:pPr lvl="2"/>
            <a:r>
              <a:rPr lang="en-US" sz="2400" dirty="0"/>
              <a:t>Avoids each country creating their own analytic code</a:t>
            </a:r>
          </a:p>
          <a:p>
            <a:pPr lvl="1"/>
            <a:r>
              <a:rPr lang="en-US" sz="2800" dirty="0"/>
              <a:t>Easy to make cross-country comparisons </a:t>
            </a:r>
          </a:p>
          <a:p>
            <a:pPr lvl="1"/>
            <a:endParaRPr lang="en-US" sz="24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0687" y="885506"/>
            <a:ext cx="2252663" cy="571396"/>
          </a:xfrm>
          <a:prstGeom prst="rect">
            <a:avLst/>
          </a:prstGeom>
        </p:spPr>
      </p:pic>
    </p:spTree>
    <p:extLst>
      <p:ext uri="{BB962C8B-B14F-4D97-AF65-F5344CB8AC3E}">
        <p14:creationId xmlns:p14="http://schemas.microsoft.com/office/powerpoint/2010/main" val="73357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we are going to do? </a:t>
            </a:r>
          </a:p>
        </p:txBody>
      </p:sp>
      <p:grpSp>
        <p:nvGrpSpPr>
          <p:cNvPr id="16" name="Group 15"/>
          <p:cNvGrpSpPr/>
          <p:nvPr/>
        </p:nvGrpSpPr>
        <p:grpSpPr>
          <a:xfrm>
            <a:off x="1710777" y="2124733"/>
            <a:ext cx="4484833" cy="1319023"/>
            <a:chOff x="186776" y="1755279"/>
            <a:chExt cx="4484833" cy="1319023"/>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0015" t="12494" r="9231" b="32738"/>
            <a:stretch/>
          </p:blipFill>
          <p:spPr bwMode="auto">
            <a:xfrm>
              <a:off x="186776" y="1755279"/>
              <a:ext cx="1172465" cy="131902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Rectangle 4"/>
            <p:cNvSpPr/>
            <p:nvPr/>
          </p:nvSpPr>
          <p:spPr>
            <a:xfrm>
              <a:off x="1359241" y="2060848"/>
              <a:ext cx="3312368" cy="400110"/>
            </a:xfrm>
            <a:prstGeom prst="rect">
              <a:avLst/>
            </a:prstGeom>
          </p:spPr>
          <p:txBody>
            <a:bodyPr wrap="square">
              <a:spAutoFit/>
            </a:bodyPr>
            <a:lstStyle/>
            <a:p>
              <a:r>
                <a:rPr lang="en-AU" sz="2000" b="1" dirty="0">
                  <a:solidFill>
                    <a:schemeClr val="tx2"/>
                  </a:solidFill>
                </a:rPr>
                <a:t>Population utilisation</a:t>
              </a:r>
            </a:p>
          </p:txBody>
        </p:sp>
      </p:grpSp>
      <p:sp>
        <p:nvSpPr>
          <p:cNvPr id="8" name="TextBox 7"/>
          <p:cNvSpPr txBox="1"/>
          <p:nvPr/>
        </p:nvSpPr>
        <p:spPr>
          <a:xfrm>
            <a:off x="2100687" y="26903605"/>
            <a:ext cx="392647" cy="584775"/>
          </a:xfrm>
          <a:prstGeom prst="rect">
            <a:avLst/>
          </a:prstGeom>
          <a:solidFill>
            <a:schemeClr val="bg1"/>
          </a:solidFill>
        </p:spPr>
        <p:txBody>
          <a:bodyPr wrap="square" rtlCol="0">
            <a:spAutoFit/>
          </a:bodyPr>
          <a:lstStyle/>
          <a:p>
            <a:endParaRPr lang="en-AU" sz="3200" dirty="0"/>
          </a:p>
        </p:txBody>
      </p:sp>
      <p:grpSp>
        <p:nvGrpSpPr>
          <p:cNvPr id="18" name="Group 17"/>
          <p:cNvGrpSpPr/>
          <p:nvPr/>
        </p:nvGrpSpPr>
        <p:grpSpPr>
          <a:xfrm>
            <a:off x="3658373" y="4844290"/>
            <a:ext cx="5199300" cy="400110"/>
            <a:chOff x="2134373" y="4474837"/>
            <a:chExt cx="5199300" cy="400110"/>
          </a:xfrm>
        </p:grpSpPr>
        <p:pic>
          <p:nvPicPr>
            <p:cNvPr id="1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5321" t="48346" r="8273" b="44902"/>
            <a:stretch/>
          </p:blipFill>
          <p:spPr bwMode="auto">
            <a:xfrm>
              <a:off x="2134373" y="4548017"/>
              <a:ext cx="1633589" cy="25374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2" name="Rectangle 11"/>
            <p:cNvSpPr/>
            <p:nvPr/>
          </p:nvSpPr>
          <p:spPr>
            <a:xfrm>
              <a:off x="3821530" y="4474837"/>
              <a:ext cx="3512143" cy="400110"/>
            </a:xfrm>
            <a:prstGeom prst="rect">
              <a:avLst/>
            </a:prstGeom>
          </p:spPr>
          <p:txBody>
            <a:bodyPr wrap="square">
              <a:spAutoFit/>
            </a:bodyPr>
            <a:lstStyle/>
            <a:p>
              <a:r>
                <a:rPr lang="en-AU" sz="2000" b="1" dirty="0">
                  <a:solidFill>
                    <a:schemeClr val="tx2"/>
                  </a:solidFill>
                </a:rPr>
                <a:t>Population-level Estimation</a:t>
              </a:r>
            </a:p>
          </p:txBody>
        </p:sp>
      </p:grpSp>
      <p:grpSp>
        <p:nvGrpSpPr>
          <p:cNvPr id="19" name="Group 18"/>
          <p:cNvGrpSpPr/>
          <p:nvPr/>
        </p:nvGrpSpPr>
        <p:grpSpPr>
          <a:xfrm>
            <a:off x="4818394" y="5723822"/>
            <a:ext cx="5877383" cy="850065"/>
            <a:chOff x="3294393" y="5354368"/>
            <a:chExt cx="5877383" cy="850065"/>
          </a:xfrm>
        </p:grpSpPr>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94393" y="5354368"/>
              <a:ext cx="2754431" cy="850065"/>
            </a:xfrm>
            <a:prstGeom prst="rect">
              <a:avLst/>
            </a:prstGeom>
          </p:spPr>
        </p:pic>
        <p:sp>
          <p:nvSpPr>
            <p:cNvPr id="14" name="Rectangle 13"/>
            <p:cNvSpPr/>
            <p:nvPr/>
          </p:nvSpPr>
          <p:spPr>
            <a:xfrm>
              <a:off x="5938011" y="5566255"/>
              <a:ext cx="3233765" cy="400110"/>
            </a:xfrm>
            <a:prstGeom prst="rect">
              <a:avLst/>
            </a:prstGeom>
          </p:spPr>
          <p:txBody>
            <a:bodyPr wrap="square">
              <a:spAutoFit/>
            </a:bodyPr>
            <a:lstStyle/>
            <a:p>
              <a:r>
                <a:rPr lang="en-AU" sz="2000" b="1" dirty="0">
                  <a:solidFill>
                    <a:schemeClr val="tx2"/>
                  </a:solidFill>
                </a:rPr>
                <a:t>Patient-level Prediction</a:t>
              </a:r>
            </a:p>
          </p:txBody>
        </p:sp>
      </p:grpSp>
      <p:grpSp>
        <p:nvGrpSpPr>
          <p:cNvPr id="21" name="Group 20"/>
          <p:cNvGrpSpPr/>
          <p:nvPr/>
        </p:nvGrpSpPr>
        <p:grpSpPr>
          <a:xfrm>
            <a:off x="2883241" y="3221714"/>
            <a:ext cx="4079173" cy="1295647"/>
            <a:chOff x="1359240" y="2852260"/>
            <a:chExt cx="4079173" cy="1295647"/>
          </a:xfrm>
        </p:grpSpPr>
        <p:grpSp>
          <p:nvGrpSpPr>
            <p:cNvPr id="17" name="Group 16"/>
            <p:cNvGrpSpPr/>
            <p:nvPr/>
          </p:nvGrpSpPr>
          <p:grpSpPr>
            <a:xfrm>
              <a:off x="1394220" y="3036926"/>
              <a:ext cx="4044193" cy="1110981"/>
              <a:chOff x="1394220" y="3036926"/>
              <a:chExt cx="4044193" cy="1110981"/>
            </a:xfrm>
          </p:grpSpPr>
          <p:pic>
            <p:nvPicPr>
              <p:cNvPr id="9"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690" r="26234"/>
              <a:stretch/>
            </p:blipFill>
            <p:spPr bwMode="auto">
              <a:xfrm>
                <a:off x="1394220" y="3036926"/>
                <a:ext cx="1223241" cy="11109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Rectangle 9"/>
              <p:cNvSpPr/>
              <p:nvPr/>
            </p:nvSpPr>
            <p:spPr>
              <a:xfrm>
                <a:off x="2728217" y="3356830"/>
                <a:ext cx="2710196" cy="400110"/>
              </a:xfrm>
              <a:prstGeom prst="rect">
                <a:avLst/>
              </a:prstGeom>
            </p:spPr>
            <p:txBody>
              <a:bodyPr wrap="square">
                <a:spAutoFit/>
              </a:bodyPr>
              <a:lstStyle/>
              <a:p>
                <a:r>
                  <a:rPr lang="en-AU" sz="2000" b="1" dirty="0">
                    <a:solidFill>
                      <a:schemeClr val="tx2"/>
                    </a:solidFill>
                  </a:rPr>
                  <a:t>Treatment pathways</a:t>
                </a:r>
              </a:p>
            </p:txBody>
          </p:sp>
        </p:grpSp>
        <p:sp>
          <p:nvSpPr>
            <p:cNvPr id="20" name="TextBox 19"/>
            <p:cNvSpPr txBox="1"/>
            <p:nvPr/>
          </p:nvSpPr>
          <p:spPr>
            <a:xfrm>
              <a:off x="1359240" y="2852260"/>
              <a:ext cx="404448" cy="369332"/>
            </a:xfrm>
            <a:prstGeom prst="rect">
              <a:avLst/>
            </a:prstGeom>
            <a:solidFill>
              <a:schemeClr val="bg1"/>
            </a:solidFill>
          </p:spPr>
          <p:txBody>
            <a:bodyPr wrap="square" rtlCol="0">
              <a:spAutoFit/>
            </a:bodyPr>
            <a:lstStyle/>
            <a:p>
              <a:endParaRPr lang="en-AU" dirty="0"/>
            </a:p>
          </p:txBody>
        </p:sp>
      </p:grpSp>
      <p:sp>
        <p:nvSpPr>
          <p:cNvPr id="3" name="Left Brace 2"/>
          <p:cNvSpPr/>
          <p:nvPr/>
        </p:nvSpPr>
        <p:spPr>
          <a:xfrm>
            <a:off x="1306330" y="2173157"/>
            <a:ext cx="404446" cy="234420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22" name="Left Brace 21"/>
          <p:cNvSpPr/>
          <p:nvPr/>
        </p:nvSpPr>
        <p:spPr>
          <a:xfrm>
            <a:off x="2041863" y="4551720"/>
            <a:ext cx="404446" cy="8631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23" name="Left Brace 22"/>
          <p:cNvSpPr/>
          <p:nvPr/>
        </p:nvSpPr>
        <p:spPr>
          <a:xfrm>
            <a:off x="2681018" y="5704205"/>
            <a:ext cx="404446" cy="8631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6" name="TextBox 5"/>
          <p:cNvSpPr txBox="1"/>
          <p:nvPr/>
        </p:nvSpPr>
        <p:spPr>
          <a:xfrm>
            <a:off x="530340" y="3127251"/>
            <a:ext cx="798617" cy="369332"/>
          </a:xfrm>
          <a:prstGeom prst="rect">
            <a:avLst/>
          </a:prstGeom>
          <a:noFill/>
        </p:spPr>
        <p:txBody>
          <a:bodyPr wrap="none" rtlCol="0">
            <a:spAutoFit/>
          </a:bodyPr>
          <a:lstStyle/>
          <a:p>
            <a:r>
              <a:rPr lang="en-AU" dirty="0"/>
              <a:t>Aim 1:</a:t>
            </a:r>
          </a:p>
        </p:txBody>
      </p:sp>
      <p:sp>
        <p:nvSpPr>
          <p:cNvPr id="24" name="TextBox 23"/>
          <p:cNvSpPr txBox="1"/>
          <p:nvPr/>
        </p:nvSpPr>
        <p:spPr>
          <a:xfrm>
            <a:off x="929648" y="4789896"/>
            <a:ext cx="1186543" cy="369332"/>
          </a:xfrm>
          <a:prstGeom prst="rect">
            <a:avLst/>
          </a:prstGeom>
          <a:noFill/>
        </p:spPr>
        <p:txBody>
          <a:bodyPr wrap="none" rtlCol="0">
            <a:spAutoFit/>
          </a:bodyPr>
          <a:lstStyle/>
          <a:p>
            <a:r>
              <a:rPr lang="en-AU" dirty="0"/>
              <a:t>Aim 2 &amp; 3:</a:t>
            </a:r>
          </a:p>
        </p:txBody>
      </p:sp>
      <p:sp>
        <p:nvSpPr>
          <p:cNvPr id="25" name="TextBox 24"/>
          <p:cNvSpPr txBox="1"/>
          <p:nvPr/>
        </p:nvSpPr>
        <p:spPr>
          <a:xfrm>
            <a:off x="1882401" y="5935709"/>
            <a:ext cx="798617" cy="369332"/>
          </a:xfrm>
          <a:prstGeom prst="rect">
            <a:avLst/>
          </a:prstGeom>
          <a:noFill/>
        </p:spPr>
        <p:txBody>
          <a:bodyPr wrap="none" rtlCol="0">
            <a:spAutoFit/>
          </a:bodyPr>
          <a:lstStyle/>
          <a:p>
            <a:r>
              <a:rPr lang="en-AU" dirty="0"/>
              <a:t>Aim 4:</a:t>
            </a:r>
          </a:p>
        </p:txBody>
      </p:sp>
      <p:sp>
        <p:nvSpPr>
          <p:cNvPr id="7" name="TextBox 6"/>
          <p:cNvSpPr txBox="1"/>
          <p:nvPr/>
        </p:nvSpPr>
        <p:spPr>
          <a:xfrm>
            <a:off x="10166475" y="4842176"/>
            <a:ext cx="1664838" cy="369332"/>
          </a:xfrm>
          <a:prstGeom prst="rect">
            <a:avLst/>
          </a:prstGeom>
          <a:noFill/>
        </p:spPr>
        <p:txBody>
          <a:bodyPr wrap="square" rtlCol="0">
            <a:spAutoFit/>
          </a:bodyPr>
          <a:lstStyle/>
          <a:p>
            <a:r>
              <a:rPr lang="en-AU" dirty="0"/>
              <a:t>LEGEND!</a:t>
            </a:r>
          </a:p>
        </p:txBody>
      </p:sp>
      <p:sp>
        <p:nvSpPr>
          <p:cNvPr id="15" name="Right Arrow 14"/>
          <p:cNvSpPr/>
          <p:nvPr/>
        </p:nvSpPr>
        <p:spPr>
          <a:xfrm rot="10800000">
            <a:off x="8985660" y="478989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73817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1"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22" presetClass="entr" presetSubtype="8"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left)">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22" presetClass="entr" presetSubtype="8"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animBg="1"/>
      <p:bldP spid="23" grpId="0" animBg="1"/>
      <p:bldP spid="6"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Aim 1: To describe biologic use and map treatment pathways over time</a:t>
            </a:r>
          </a:p>
        </p:txBody>
      </p:sp>
      <p:sp>
        <p:nvSpPr>
          <p:cNvPr id="3" name="Content Placeholder 2"/>
          <p:cNvSpPr>
            <a:spLocks noGrp="1"/>
          </p:cNvSpPr>
          <p:nvPr>
            <p:ph idx="1"/>
          </p:nvPr>
        </p:nvSpPr>
        <p:spPr>
          <a:xfrm>
            <a:off x="581193" y="2180496"/>
            <a:ext cx="8173194" cy="3678303"/>
          </a:xfrm>
        </p:spPr>
        <p:txBody>
          <a:bodyPr>
            <a:normAutofit/>
          </a:bodyPr>
          <a:lstStyle/>
          <a:p>
            <a:r>
              <a:rPr lang="en-AU" dirty="0"/>
              <a:t>Examine trends over time in (1) uptake of biologic medicines, (2) incident and prevalent use of biologic medicines, (3) use of different biologic medicines concurrently for the same condition or across multiple conditions, and (4) average doses used. </a:t>
            </a:r>
          </a:p>
          <a:p>
            <a:r>
              <a:rPr lang="en-AU" dirty="0"/>
              <a:t>Characterising treatment pathways will reveal how countries differ in their treatment approaches with biologic medicines and will reveal differences in the availability and potential appropriateness of treatment. Practice differences between regions will provide a mechanism to investigate potential modifying factors associated with risk. </a:t>
            </a:r>
          </a:p>
          <a:p>
            <a:endParaRPr lang="en-AU" dirty="0"/>
          </a:p>
        </p:txBody>
      </p:sp>
      <p:grpSp>
        <p:nvGrpSpPr>
          <p:cNvPr id="4" name="Group 3"/>
          <p:cNvGrpSpPr/>
          <p:nvPr/>
        </p:nvGrpSpPr>
        <p:grpSpPr>
          <a:xfrm>
            <a:off x="9028956" y="1877474"/>
            <a:ext cx="2693670" cy="4805187"/>
            <a:chOff x="0" y="0"/>
            <a:chExt cx="2268855" cy="3957027"/>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16877"/>
              <a:ext cx="2268855" cy="3740150"/>
            </a:xfrm>
            <a:prstGeom prst="rect">
              <a:avLst/>
            </a:prstGeom>
            <a:noFill/>
            <a:ln>
              <a:noFill/>
            </a:ln>
          </p:spPr>
        </p:pic>
        <p:sp>
          <p:nvSpPr>
            <p:cNvPr id="6" name="Text Box 2"/>
            <p:cNvSpPr txBox="1"/>
            <p:nvPr/>
          </p:nvSpPr>
          <p:spPr>
            <a:xfrm>
              <a:off x="87923" y="0"/>
              <a:ext cx="2171700" cy="342900"/>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600"/>
                </a:spcAft>
              </a:pPr>
              <a:r>
                <a:rPr lang="en-AU" sz="1100">
                  <a:effectLst/>
                  <a:latin typeface="Times New Roman" panose="02020603050405020304" pitchFamily="18" charset="0"/>
                  <a:ea typeface="Calibri" panose="020F0502020204030204" pitchFamily="34" charset="0"/>
                  <a:cs typeface="Times New Roman" panose="02020603050405020304" pitchFamily="18" charset="0"/>
                </a:rPr>
                <a:t>Figure 1: Treatment Pathways</a:t>
              </a:r>
              <a:endParaRPr lang="en-AU" sz="1100">
                <a:effectLst/>
                <a:ea typeface="Calibri" panose="020F0502020204030204" pitchFamily="34" charset="0"/>
                <a:cs typeface="Times New Roman" panose="02020603050405020304" pitchFamily="18" charset="0"/>
              </a:endParaRPr>
            </a:p>
          </p:txBody>
        </p:sp>
      </p:grpSp>
      <p:sp>
        <p:nvSpPr>
          <p:cNvPr id="8" name="Rectangle 7"/>
          <p:cNvSpPr/>
          <p:nvPr/>
        </p:nvSpPr>
        <p:spPr>
          <a:xfrm>
            <a:off x="262394" y="5759331"/>
            <a:ext cx="8766562" cy="923330"/>
          </a:xfrm>
          <a:prstGeom prst="rect">
            <a:avLst/>
          </a:prstGeom>
          <a:ln>
            <a:solidFill>
              <a:schemeClr val="accent1"/>
            </a:solidFill>
          </a:ln>
        </p:spPr>
        <p:txBody>
          <a:bodyPr wrap="square">
            <a:spAutoFit/>
          </a:bodyPr>
          <a:lstStyle/>
          <a:p>
            <a:r>
              <a:rPr lang="en-AU" b="1" i="1" dirty="0"/>
              <a:t>Outcomes of Aim 1:</a:t>
            </a:r>
            <a:r>
              <a:rPr lang="en-AU" dirty="0"/>
              <a:t> </a:t>
            </a:r>
            <a:r>
              <a:rPr lang="en-AU" i="1" dirty="0"/>
              <a:t>An international profile of (1) trends in biologics use by product, specific condition, use of multiple treatments (2) treatment pathways in the use of biologics for specific conditions</a:t>
            </a:r>
            <a:r>
              <a:rPr lang="en-AU" dirty="0"/>
              <a:t>.</a:t>
            </a:r>
          </a:p>
        </p:txBody>
      </p:sp>
    </p:spTree>
    <p:extLst>
      <p:ext uri="{BB962C8B-B14F-4D97-AF65-F5344CB8AC3E}">
        <p14:creationId xmlns:p14="http://schemas.microsoft.com/office/powerpoint/2010/main" val="15715022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Aim 2: To quantify incidence and risk of severe acute and long-term adverse events with biologic medicines </a:t>
            </a:r>
          </a:p>
        </p:txBody>
      </p:sp>
      <p:sp>
        <p:nvSpPr>
          <p:cNvPr id="3" name="Content Placeholder 2"/>
          <p:cNvSpPr>
            <a:spLocks noGrp="1"/>
          </p:cNvSpPr>
          <p:nvPr>
            <p:ph idx="1"/>
          </p:nvPr>
        </p:nvSpPr>
        <p:spPr>
          <a:xfrm>
            <a:off x="581192" y="2180496"/>
            <a:ext cx="11029615" cy="4339574"/>
          </a:xfrm>
        </p:spPr>
        <p:txBody>
          <a:bodyPr/>
          <a:lstStyle/>
          <a:p>
            <a:r>
              <a:rPr lang="en-AU" dirty="0"/>
              <a:t>Prioritise Biologic medicines to study?</a:t>
            </a:r>
          </a:p>
          <a:p>
            <a:pPr lvl="1"/>
            <a:r>
              <a:rPr lang="en-AU" dirty="0"/>
              <a:t>Collaborating with the TGA’s </a:t>
            </a:r>
          </a:p>
          <a:p>
            <a:pPr lvl="2"/>
            <a:r>
              <a:rPr lang="en-AU" dirty="0"/>
              <a:t>Signal Investigation Unit, Pharmacovigilance and Special Access Branch have indicated as high priority and which will be addressed include quantifying 1) risk of colitis associated with </a:t>
            </a:r>
            <a:r>
              <a:rPr lang="en-AU" dirty="0" err="1"/>
              <a:t>ipilimumab</a:t>
            </a:r>
            <a:r>
              <a:rPr lang="en-AU" dirty="0"/>
              <a:t> 2) risk of fracture associated with </a:t>
            </a:r>
            <a:r>
              <a:rPr lang="en-AU" dirty="0" err="1"/>
              <a:t>denosumab</a:t>
            </a:r>
            <a:r>
              <a:rPr lang="en-AU" dirty="0"/>
              <a:t> and 3) cardiotoxicity associated with </a:t>
            </a:r>
            <a:r>
              <a:rPr lang="en-AU" dirty="0" err="1"/>
              <a:t>etanercept</a:t>
            </a:r>
            <a:r>
              <a:rPr lang="en-AU" dirty="0"/>
              <a:t> and infliximab. </a:t>
            </a:r>
          </a:p>
          <a:p>
            <a:pPr lvl="2"/>
            <a:r>
              <a:rPr lang="en-AU" dirty="0"/>
              <a:t>Data-driven approach: Spontaneous reports , OHDSI signal detection tools  </a:t>
            </a:r>
          </a:p>
          <a:p>
            <a:r>
              <a:rPr lang="en-AU" b="1" dirty="0"/>
              <a:t>Methods: </a:t>
            </a:r>
            <a:r>
              <a:rPr lang="en-AU" dirty="0"/>
              <a:t> Associations between biologic medicines and adverse events will be generated using observational study designs including </a:t>
            </a:r>
            <a:r>
              <a:rPr lang="en-AU" i="1" dirty="0"/>
              <a:t>prescription sequence symmetry analysis </a:t>
            </a:r>
            <a:r>
              <a:rPr lang="en-AU" dirty="0"/>
              <a:t>(PSSA), s</a:t>
            </a:r>
            <a:r>
              <a:rPr lang="en-AU" i="1" dirty="0"/>
              <a:t>elf-controlled case series (SCCS)</a:t>
            </a:r>
            <a:r>
              <a:rPr lang="en-AU" dirty="0"/>
              <a:t> and </a:t>
            </a:r>
            <a:r>
              <a:rPr lang="en-AU" i="1" dirty="0"/>
              <a:t>cohort studies</a:t>
            </a:r>
            <a:r>
              <a:rPr lang="en-AU" dirty="0"/>
              <a:t>. </a:t>
            </a:r>
          </a:p>
          <a:p>
            <a:endParaRPr lang="en-AU" dirty="0"/>
          </a:p>
          <a:p>
            <a:pPr lvl="1"/>
            <a:endParaRPr lang="en-AU" dirty="0"/>
          </a:p>
        </p:txBody>
      </p:sp>
      <p:sp>
        <p:nvSpPr>
          <p:cNvPr id="4" name="Rectangle 3"/>
          <p:cNvSpPr/>
          <p:nvPr/>
        </p:nvSpPr>
        <p:spPr>
          <a:xfrm>
            <a:off x="290798" y="5735285"/>
            <a:ext cx="11494801" cy="923330"/>
          </a:xfrm>
          <a:prstGeom prst="rect">
            <a:avLst/>
          </a:prstGeom>
          <a:ln>
            <a:solidFill>
              <a:schemeClr val="accent1"/>
            </a:solidFill>
          </a:ln>
        </p:spPr>
        <p:txBody>
          <a:bodyPr wrap="square">
            <a:spAutoFit/>
          </a:bodyPr>
          <a:lstStyle/>
          <a:p>
            <a:r>
              <a:rPr lang="en-AU" b="1" i="1" dirty="0"/>
              <a:t>Outcomes of Aim 2: </a:t>
            </a:r>
            <a:r>
              <a:rPr lang="en-AU" i="1" dirty="0"/>
              <a:t>Clinical evidence of the risks and extent of harm associated with biologics in real world practice will be generated including estimates of numbers needed to harm suitable for clinical use and evidence of population harm to improve timeliness of potential regulatory action. </a:t>
            </a:r>
            <a:endParaRPr lang="en-AU" dirty="0"/>
          </a:p>
        </p:txBody>
      </p:sp>
    </p:spTree>
    <p:extLst>
      <p:ext uri="{BB962C8B-B14F-4D97-AF65-F5344CB8AC3E}">
        <p14:creationId xmlns:p14="http://schemas.microsoft.com/office/powerpoint/2010/main" val="154688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overview</a:t>
            </a:r>
          </a:p>
        </p:txBody>
      </p:sp>
      <p:sp>
        <p:nvSpPr>
          <p:cNvPr id="3" name="Content Placeholder 2"/>
          <p:cNvSpPr>
            <a:spLocks noGrp="1"/>
          </p:cNvSpPr>
          <p:nvPr>
            <p:ph idx="1"/>
          </p:nvPr>
        </p:nvSpPr>
        <p:spPr>
          <a:xfrm>
            <a:off x="581192" y="2161309"/>
            <a:ext cx="11029615" cy="4487814"/>
          </a:xfrm>
        </p:spPr>
        <p:txBody>
          <a:bodyPr>
            <a:normAutofit/>
          </a:bodyPr>
          <a:lstStyle/>
          <a:p>
            <a:r>
              <a:rPr lang="en-AU" sz="2000" dirty="0"/>
              <a:t>Biologic medicines, or immune based therapies, are a rapidly evolving group of pharmaceutical products whose active component is biologically derived rather than chemically synthesised. </a:t>
            </a:r>
          </a:p>
          <a:p>
            <a:pPr lvl="1"/>
            <a:r>
              <a:rPr lang="en-AU" sz="1800" dirty="0"/>
              <a:t>They have widespread clinical applications in cancer, multiple sclerosis, organ transplantation and autoimmune disorders such as rheumatoid arthritis, multiple sclerosis and inflammatory bowel disease</a:t>
            </a:r>
          </a:p>
          <a:p>
            <a:r>
              <a:rPr lang="en-AU" sz="2000" b="1" dirty="0"/>
              <a:t>Biologic medicines have transformed management of difficult-to-treat disease and provide more effective treatment alternatives or therapeutic options where previously none existed. </a:t>
            </a:r>
            <a:endParaRPr lang="en-AU" sz="2000" dirty="0"/>
          </a:p>
          <a:p>
            <a:r>
              <a:rPr lang="en-AU" sz="2000" dirty="0"/>
              <a:t>The mechanism of action of biologics and their administration in difficult-to-treat patients can result in an atypical and clinically unpredictable safety profile, particularly through modification of the immune system. </a:t>
            </a:r>
          </a:p>
          <a:p>
            <a:pPr lvl="1"/>
            <a:r>
              <a:rPr lang="en-AU" sz="1800" dirty="0"/>
              <a:t>For example, all approved biologic medicines that are monoclonal antibodies (</a:t>
            </a:r>
            <a:r>
              <a:rPr lang="en-AU" sz="1800" dirty="0" err="1"/>
              <a:t>mAbs</a:t>
            </a:r>
            <a:r>
              <a:rPr lang="en-AU" sz="1800" dirty="0"/>
              <a:t>) have been noted to exhibit some level of immunogenicity</a:t>
            </a:r>
            <a:r>
              <a:rPr lang="en-AU" sz="1800" baseline="30000" dirty="0">
                <a:hlinkClick r:id="rId2" tooltip="Tabrizi, 2007 #67"/>
              </a:rPr>
              <a:t>1</a:t>
            </a:r>
            <a:r>
              <a:rPr lang="en-AU" sz="1800" dirty="0"/>
              <a:t>. </a:t>
            </a:r>
          </a:p>
        </p:txBody>
      </p:sp>
    </p:spTree>
    <p:extLst>
      <p:ext uri="{BB962C8B-B14F-4D97-AF65-F5344CB8AC3E}">
        <p14:creationId xmlns:p14="http://schemas.microsoft.com/office/powerpoint/2010/main" val="1004080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400" dirty="0"/>
              <a:t>Aim 3: To investigate how risk of adverse events with biologic medicines varies dependent on dose, cumulative dose, concurrent use and sequential use within and across indications</a:t>
            </a:r>
          </a:p>
        </p:txBody>
      </p:sp>
      <p:sp>
        <p:nvSpPr>
          <p:cNvPr id="8" name="Content Placeholder 7"/>
          <p:cNvSpPr>
            <a:spLocks noGrp="1"/>
          </p:cNvSpPr>
          <p:nvPr>
            <p:ph idx="1"/>
          </p:nvPr>
        </p:nvSpPr>
        <p:spPr>
          <a:xfrm>
            <a:off x="530742" y="2547572"/>
            <a:ext cx="11029615" cy="3895839"/>
          </a:xfrm>
        </p:spPr>
        <p:txBody>
          <a:bodyPr>
            <a:normAutofit lnSpcReduction="10000"/>
          </a:bodyPr>
          <a:lstStyle/>
          <a:p>
            <a:r>
              <a:rPr lang="en-AU" dirty="0"/>
              <a:t>Biologics have the potential for immunogenicity and prior use of biologic medicines where immunogenicity has resulted may affect both harms and efficacy of current biologic use, particularly where the biologic targets are the same. </a:t>
            </a:r>
          </a:p>
          <a:p>
            <a:pPr lvl="1"/>
            <a:r>
              <a:rPr lang="en-AU" altLang="en-US" dirty="0"/>
              <a:t>For example, risk of PML </a:t>
            </a:r>
            <a:r>
              <a:rPr lang="en-AU" altLang="en-US" dirty="0">
                <a:solidFill>
                  <a:schemeClr val="tx1"/>
                </a:solidFill>
                <a:ea typeface="Times New Roman" panose="02020603050405020304" pitchFamily="18" charset="0"/>
              </a:rPr>
              <a:t>with </a:t>
            </a:r>
            <a:r>
              <a:rPr lang="en-AU" altLang="en-US" dirty="0" err="1">
                <a:solidFill>
                  <a:schemeClr val="tx1"/>
                </a:solidFill>
                <a:ea typeface="Times New Roman" panose="02020603050405020304" pitchFamily="18" charset="0"/>
              </a:rPr>
              <a:t>natalizumab</a:t>
            </a:r>
            <a:r>
              <a:rPr lang="en-AU" altLang="en-US" dirty="0">
                <a:solidFill>
                  <a:schemeClr val="tx1"/>
                </a:solidFill>
                <a:ea typeface="Times New Roman" panose="02020603050405020304" pitchFamily="18" charset="0"/>
              </a:rPr>
              <a:t> was found to increase with duration and prior use of </a:t>
            </a:r>
            <a:r>
              <a:rPr lang="en-AU" altLang="en-US" dirty="0" err="1">
                <a:solidFill>
                  <a:schemeClr val="tx1"/>
                </a:solidFill>
                <a:ea typeface="Times New Roman" panose="02020603050405020304" pitchFamily="18" charset="0"/>
              </a:rPr>
              <a:t>immunosuppressants</a:t>
            </a:r>
            <a:r>
              <a:rPr lang="en-AU" altLang="en-US" dirty="0">
                <a:solidFill>
                  <a:schemeClr val="tx1"/>
                </a:solidFill>
                <a:ea typeface="Times New Roman" panose="02020603050405020304" pitchFamily="18" charset="0"/>
              </a:rPr>
              <a:t> </a:t>
            </a:r>
          </a:p>
          <a:p>
            <a:r>
              <a:rPr lang="en-AU" dirty="0"/>
              <a:t>Concurrent use of biologics may result in interactions</a:t>
            </a:r>
          </a:p>
          <a:p>
            <a:pPr lvl="1"/>
            <a:r>
              <a:rPr lang="en-AU" dirty="0"/>
              <a:t>For example, combination treatment of a fusion protein, </a:t>
            </a:r>
            <a:r>
              <a:rPr lang="en-AU" dirty="0" err="1"/>
              <a:t>etanercept</a:t>
            </a:r>
            <a:r>
              <a:rPr lang="en-AU" dirty="0"/>
              <a:t> with the receptor antagonist </a:t>
            </a:r>
            <a:r>
              <a:rPr lang="en-AU" dirty="0" err="1"/>
              <a:t>anakinra</a:t>
            </a:r>
            <a:r>
              <a:rPr lang="en-AU" dirty="0"/>
              <a:t>, resulted in a higher frequency of adverse events (14.8%) compared with single biologic treatment (4.5%)  </a:t>
            </a:r>
          </a:p>
          <a:p>
            <a:r>
              <a:rPr lang="en-AU" b="1" dirty="0"/>
              <a:t>Methods: </a:t>
            </a:r>
            <a:r>
              <a:rPr lang="en-AU" i="1" dirty="0"/>
              <a:t>Weighted cumulative exposure (WCE) methods</a:t>
            </a:r>
            <a:r>
              <a:rPr lang="en-AU" dirty="0"/>
              <a:t> will be used to establish whether different patterns of medication use affect the occurrence of adverse events. WCE </a:t>
            </a:r>
            <a:r>
              <a:rPr lang="en-AU" altLang="en-US" dirty="0"/>
              <a:t>models the weighted sum of past doses with estimated weights to reflect the relative importance of doses taken at different times in relation to the adverse event</a:t>
            </a:r>
            <a:r>
              <a:rPr lang="en-AU" dirty="0"/>
              <a:t> where weights are estimated using flexible cubic splines.  </a:t>
            </a:r>
            <a:r>
              <a:rPr lang="en-AU" i="1" dirty="0"/>
              <a:t>Exposure-adjusted SCCS “</a:t>
            </a:r>
            <a:r>
              <a:rPr lang="en-AU" dirty="0"/>
              <a:t>adaptation we also compare the rates at various levels of accumulated exposure, regardless of whether the person is still exposed or not” </a:t>
            </a:r>
          </a:p>
          <a:p>
            <a:endParaRPr lang="en-AU" dirty="0"/>
          </a:p>
          <a:p>
            <a:endParaRPr lang="en-AU" dirty="0"/>
          </a:p>
        </p:txBody>
      </p:sp>
      <p:sp>
        <p:nvSpPr>
          <p:cNvPr id="12" name="Rectangle 11"/>
          <p:cNvSpPr/>
          <p:nvPr/>
        </p:nvSpPr>
        <p:spPr>
          <a:xfrm>
            <a:off x="248682" y="6244895"/>
            <a:ext cx="11107973" cy="397032"/>
          </a:xfrm>
          <a:prstGeom prst="rect">
            <a:avLst/>
          </a:prstGeom>
          <a:ln>
            <a:solidFill>
              <a:schemeClr val="accent1"/>
            </a:solidFill>
          </a:ln>
        </p:spPr>
        <p:txBody>
          <a:bodyPr wrap="square">
            <a:spAutoFit/>
          </a:bodyPr>
          <a:lstStyle/>
          <a:p>
            <a:pPr>
              <a:lnSpc>
                <a:spcPct val="110000"/>
              </a:lnSpc>
              <a:spcAft>
                <a:spcPts val="600"/>
              </a:spcAft>
            </a:pPr>
            <a:r>
              <a:rPr lang="en-AU" b="1" i="1" dirty="0">
                <a:latin typeface="Times New Roman" panose="02020603050405020304" pitchFamily="18" charset="0"/>
                <a:ea typeface="Calibri" panose="020F0502020204030204" pitchFamily="34" charset="0"/>
                <a:cs typeface="Times New Roman" panose="02020603050405020304" pitchFamily="18" charset="0"/>
              </a:rPr>
              <a:t>Outcomes of Aim 3: </a:t>
            </a:r>
            <a:r>
              <a:rPr lang="en-AU" i="1" dirty="0">
                <a:latin typeface="Times New Roman" panose="02020603050405020304" pitchFamily="18" charset="0"/>
                <a:ea typeface="Calibri" panose="020F0502020204030204" pitchFamily="34" charset="0"/>
                <a:cs typeface="Times New Roman" panose="02020603050405020304" pitchFamily="18" charset="0"/>
              </a:rPr>
              <a:t>Clinical evidence of how timing and dose in treatment patterns of biologics contribute to harm.</a:t>
            </a:r>
            <a:r>
              <a:rPr lang="en-AU" dirty="0">
                <a:latin typeface="Times New Roman" panose="02020603050405020304" pitchFamily="18" charset="0"/>
                <a:ea typeface="Calibri" panose="020F0502020204030204" pitchFamily="34" charset="0"/>
                <a:cs typeface="Times New Roman" panose="02020603050405020304" pitchFamily="18" charset="0"/>
              </a:rPr>
              <a:t>  </a:t>
            </a:r>
            <a:endParaRPr lang="en-A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6473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ym typeface="Wingdings" panose="05000000000000000000" pitchFamily="2" charset="2"/>
              </a:rPr>
              <a:t> </a:t>
            </a:r>
            <a:r>
              <a:rPr lang="en-AU" dirty="0"/>
              <a:t>DEVELOPING New Tools?</a:t>
            </a:r>
          </a:p>
        </p:txBody>
      </p:sp>
      <p:sp>
        <p:nvSpPr>
          <p:cNvPr id="3" name="Content Placeholder 2"/>
          <p:cNvSpPr>
            <a:spLocks noGrp="1"/>
          </p:cNvSpPr>
          <p:nvPr>
            <p:ph idx="1"/>
          </p:nvPr>
        </p:nvSpPr>
        <p:spPr>
          <a:xfrm>
            <a:off x="581192" y="2180496"/>
            <a:ext cx="11029615" cy="4106004"/>
          </a:xfrm>
        </p:spPr>
        <p:txBody>
          <a:bodyPr>
            <a:noAutofit/>
          </a:bodyPr>
          <a:lstStyle/>
          <a:p>
            <a:pPr lvl="1"/>
            <a:r>
              <a:rPr lang="en-AU" sz="2000" dirty="0"/>
              <a:t>Estimation of the cumulative effects of treatment on risk of adverse events</a:t>
            </a:r>
          </a:p>
          <a:p>
            <a:pPr lvl="2"/>
            <a:r>
              <a:rPr lang="en-AU" sz="1800" dirty="0"/>
              <a:t> </a:t>
            </a:r>
            <a:r>
              <a:rPr lang="en-AU" sz="1800" dirty="0" err="1"/>
              <a:t>Abrahamowicz</a:t>
            </a:r>
            <a:r>
              <a:rPr lang="en-AU" sz="1800" dirty="0"/>
              <a:t> et al (2006) defined a weight function which assigned weights to past doses. </a:t>
            </a:r>
          </a:p>
          <a:p>
            <a:pPr lvl="3">
              <a:buFont typeface="+mj-lt"/>
              <a:buAutoNum type="arabicPeriod"/>
            </a:pPr>
            <a:r>
              <a:rPr lang="en-AU" sz="1600" dirty="0"/>
              <a:t>Weights were dependent on the drug half-life, with doses further in the past assigned lower weights.  </a:t>
            </a:r>
          </a:p>
          <a:p>
            <a:pPr lvl="3">
              <a:buFont typeface="+mj-lt"/>
              <a:buAutoNum type="arabicPeriod"/>
            </a:pPr>
            <a:r>
              <a:rPr lang="en-AU" sz="1600" dirty="0"/>
              <a:t>Hauptmann et al (2003) and </a:t>
            </a:r>
            <a:r>
              <a:rPr lang="en-AU" sz="1600" dirty="0" err="1"/>
              <a:t>Sylvestre</a:t>
            </a:r>
            <a:r>
              <a:rPr lang="en-AU" sz="1600" dirty="0"/>
              <a:t> et al (2009) modelled cumulative exposure over aetiologically relevant time windows using flexible cubic splines, 	</a:t>
            </a:r>
          </a:p>
          <a:p>
            <a:pPr lvl="2"/>
            <a:r>
              <a:rPr lang="en-AU" sz="1800" dirty="0"/>
              <a:t>WCE models have been shown to have a better fit than conventional models (</a:t>
            </a:r>
            <a:r>
              <a:rPr lang="en-AU" sz="1800" dirty="0" err="1"/>
              <a:t>Abrahamowicz</a:t>
            </a:r>
            <a:r>
              <a:rPr lang="en-AU" sz="1800" dirty="0"/>
              <a:t> et al 2012). </a:t>
            </a:r>
          </a:p>
          <a:p>
            <a:pPr lvl="2"/>
            <a:r>
              <a:rPr lang="en-AU" sz="1800" dirty="0"/>
              <a:t>WCE models account for varying intensity, timing and duration of exposure, predictions for different clinically relevant patterns of medicine dose are possible (for example, Dixon et al 2012).</a:t>
            </a:r>
          </a:p>
          <a:p>
            <a:pPr lvl="1"/>
            <a:r>
              <a:rPr lang="en-AU" sz="2000" dirty="0"/>
              <a:t>Freely available statistical software by </a:t>
            </a:r>
            <a:r>
              <a:rPr lang="en-AU" sz="2000" dirty="0" err="1"/>
              <a:t>Sylvestre</a:t>
            </a:r>
            <a:r>
              <a:rPr lang="en-AU" sz="2000" dirty="0"/>
              <a:t> et al (</a:t>
            </a:r>
            <a:r>
              <a:rPr lang="en-AU" sz="2000" dirty="0" err="1"/>
              <a:t>Sylvestre</a:t>
            </a:r>
            <a:r>
              <a:rPr lang="en-AU" sz="2000" dirty="0"/>
              <a:t> 2018) </a:t>
            </a:r>
          </a:p>
          <a:p>
            <a:pPr lvl="2"/>
            <a:r>
              <a:rPr lang="en-AU" sz="1800" dirty="0"/>
              <a:t>R package ‘WCE’ </a:t>
            </a:r>
          </a:p>
        </p:txBody>
      </p:sp>
    </p:spTree>
    <p:extLst>
      <p:ext uri="{BB962C8B-B14F-4D97-AF65-F5344CB8AC3E}">
        <p14:creationId xmlns:p14="http://schemas.microsoft.com/office/powerpoint/2010/main" val="4107964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400" dirty="0"/>
              <a:t>Aim 4: To identify patient related factors that modify the risk of adverse events associated with biologic medicines using novel machine learning methods</a:t>
            </a:r>
          </a:p>
        </p:txBody>
      </p:sp>
      <p:sp>
        <p:nvSpPr>
          <p:cNvPr id="3" name="Content Placeholder 2"/>
          <p:cNvSpPr>
            <a:spLocks noGrp="1"/>
          </p:cNvSpPr>
          <p:nvPr>
            <p:ph idx="1"/>
          </p:nvPr>
        </p:nvSpPr>
        <p:spPr>
          <a:xfrm>
            <a:off x="581192" y="1957859"/>
            <a:ext cx="11029615" cy="3678303"/>
          </a:xfrm>
        </p:spPr>
        <p:txBody>
          <a:bodyPr/>
          <a:lstStyle/>
          <a:p>
            <a:r>
              <a:rPr lang="en-AU" dirty="0"/>
              <a:t>Further to determining whether biologics are associated with increased risk of harm at the population level, it is important to identify the particular characteristics of patients that may make them more vulnerable to these risks. </a:t>
            </a:r>
          </a:p>
          <a:p>
            <a:r>
              <a:rPr lang="en-AU" dirty="0"/>
              <a:t>Understanding how adverse effects of biologics are modified by particular patient characteristics will be of importance for clinicians and patients as, in the real world, biologics are often required to be used in patients who bear little resemblance to those in the pre-market clinical trials. </a:t>
            </a:r>
          </a:p>
          <a:p>
            <a:endParaRPr lang="en-AU" dirty="0"/>
          </a:p>
          <a:p>
            <a:r>
              <a:rPr lang="en-AU" b="1" dirty="0"/>
              <a:t>Methods:  </a:t>
            </a:r>
            <a:r>
              <a:rPr lang="en-AU" dirty="0"/>
              <a:t>data mining techniques will be used including deep learning with artificial neural networks, lasso regularised regression, random forests and gradient boosted machines. Models will be validated internally using cross-validation, while each of the datasets in the network will be used for external validation. Key factors consistent across datasets will help identify predictors of side effects at the global level. </a:t>
            </a:r>
            <a:endParaRPr lang="en-AU" b="1" dirty="0"/>
          </a:p>
        </p:txBody>
      </p:sp>
      <p:sp>
        <p:nvSpPr>
          <p:cNvPr id="4" name="Rectangle 3"/>
          <p:cNvSpPr/>
          <p:nvPr/>
        </p:nvSpPr>
        <p:spPr>
          <a:xfrm>
            <a:off x="209383" y="5636162"/>
            <a:ext cx="11773232" cy="1006429"/>
          </a:xfrm>
          <a:prstGeom prst="rect">
            <a:avLst/>
          </a:prstGeom>
          <a:ln>
            <a:solidFill>
              <a:schemeClr val="accent1"/>
            </a:solidFill>
          </a:ln>
        </p:spPr>
        <p:txBody>
          <a:bodyPr wrap="square">
            <a:spAutoFit/>
          </a:bodyPr>
          <a:lstStyle/>
          <a:p>
            <a:pPr>
              <a:lnSpc>
                <a:spcPct val="110000"/>
              </a:lnSpc>
              <a:spcAft>
                <a:spcPts val="0"/>
              </a:spcAft>
            </a:pPr>
            <a:r>
              <a:rPr lang="en-AU" b="1" i="1" dirty="0">
                <a:latin typeface="Times New Roman" panose="02020603050405020304" pitchFamily="18" charset="0"/>
                <a:ea typeface="Calibri" panose="020F0502020204030204" pitchFamily="34" charset="0"/>
                <a:cs typeface="Times New Roman" panose="02020603050405020304" pitchFamily="18" charset="0"/>
              </a:rPr>
              <a:t>Outcomes of Aim 4: </a:t>
            </a:r>
            <a:r>
              <a:rPr lang="en-AU" i="1" dirty="0">
                <a:latin typeface="Times New Roman" panose="02020603050405020304" pitchFamily="18" charset="0"/>
                <a:ea typeface="Calibri" panose="020F0502020204030204" pitchFamily="34" charset="0"/>
                <a:cs typeface="Times New Roman" panose="02020603050405020304" pitchFamily="18" charset="0"/>
              </a:rPr>
              <a:t>Globally relevant predictive models that highlight factors predictive of safety issues associated with biologic medicines. Application and validation of innovative machine learning techniques for patient level prediction of risk factors which</a:t>
            </a:r>
            <a:r>
              <a:rPr lang="en-AU" i="1" dirty="0">
                <a:latin typeface="Times New Roman" panose="02020603050405020304" pitchFamily="18" charset="0"/>
                <a:ea typeface="Times New Roman" panose="02020603050405020304" pitchFamily="18" charset="0"/>
                <a:cs typeface="Times New Roman" panose="02020603050405020304" pitchFamily="18" charset="0"/>
              </a:rPr>
              <a:t> can be used in applications of precision medicine to create tailored treatment pathways for patients.</a:t>
            </a:r>
            <a:endParaRPr lang="en-A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139760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PLAN FOR Year 1	</a:t>
            </a:r>
          </a:p>
        </p:txBody>
      </p:sp>
      <p:sp>
        <p:nvSpPr>
          <p:cNvPr id="3" name="Content Placeholder 2"/>
          <p:cNvSpPr>
            <a:spLocks noGrp="1"/>
          </p:cNvSpPr>
          <p:nvPr>
            <p:ph idx="1"/>
          </p:nvPr>
        </p:nvSpPr>
        <p:spPr/>
        <p:txBody>
          <a:bodyPr>
            <a:normAutofit fontScale="92500" lnSpcReduction="10000"/>
          </a:bodyPr>
          <a:lstStyle/>
          <a:p>
            <a:r>
              <a:rPr lang="en-AU" dirty="0"/>
              <a:t>Identify availability of biologic medicines; </a:t>
            </a:r>
          </a:p>
          <a:p>
            <a:pPr lvl="1"/>
            <a:r>
              <a:rPr lang="en-AU" dirty="0"/>
              <a:t>Indications: variability / availability / reimbursement policies  </a:t>
            </a:r>
          </a:p>
          <a:p>
            <a:pPr lvl="1"/>
            <a:r>
              <a:rPr lang="en-AU" dirty="0"/>
              <a:t>Coding issues: Products/</a:t>
            </a:r>
            <a:r>
              <a:rPr lang="en-AU" dirty="0" err="1"/>
              <a:t>biosimilars</a:t>
            </a:r>
            <a:r>
              <a:rPr lang="en-AU" dirty="0"/>
              <a:t> </a:t>
            </a:r>
          </a:p>
          <a:p>
            <a:pPr lvl="1"/>
            <a:r>
              <a:rPr lang="en-AU" dirty="0"/>
              <a:t>Feasibility: sample size (particularly for rare or long term outcomes) </a:t>
            </a:r>
          </a:p>
          <a:p>
            <a:pPr marL="630000" lvl="2" indent="0">
              <a:buNone/>
            </a:pPr>
            <a:r>
              <a:rPr lang="en-AU" dirty="0">
                <a:sym typeface="Wingdings" panose="05000000000000000000" pitchFamily="2" charset="2"/>
              </a:rPr>
              <a:t> Drug Utilisation</a:t>
            </a:r>
          </a:p>
          <a:p>
            <a:pPr marL="630000" lvl="2" indent="0">
              <a:buNone/>
            </a:pPr>
            <a:r>
              <a:rPr lang="en-AU" dirty="0">
                <a:sym typeface="Wingdings" panose="05000000000000000000" pitchFamily="2" charset="2"/>
              </a:rPr>
              <a:t> Treatment pathways </a:t>
            </a:r>
            <a:endParaRPr lang="en-AU" dirty="0"/>
          </a:p>
          <a:p>
            <a:r>
              <a:rPr lang="en-AU" dirty="0"/>
              <a:t>Which medicines to focus on</a:t>
            </a:r>
          </a:p>
          <a:p>
            <a:pPr lvl="1"/>
            <a:r>
              <a:rPr lang="en-AU" dirty="0"/>
              <a:t>Meeting with Australia’s TGA to discuss priorities</a:t>
            </a:r>
          </a:p>
          <a:p>
            <a:pPr lvl="1"/>
            <a:r>
              <a:rPr lang="en-AU" dirty="0"/>
              <a:t>Spontaneous Reports: </a:t>
            </a:r>
            <a:r>
              <a:rPr lang="en-AU" dirty="0" err="1"/>
              <a:t>eg</a:t>
            </a:r>
            <a:r>
              <a:rPr lang="en-AU" dirty="0"/>
              <a:t> </a:t>
            </a:r>
            <a:r>
              <a:rPr lang="en-AU" i="1" dirty="0" err="1"/>
              <a:t>Minnema</a:t>
            </a:r>
            <a:r>
              <a:rPr lang="en-AU" i="1" dirty="0"/>
              <a:t> et al. Drug Safety 2019 </a:t>
            </a:r>
            <a:r>
              <a:rPr lang="en-AU" i="1" dirty="0" err="1"/>
              <a:t>mAbs</a:t>
            </a:r>
            <a:r>
              <a:rPr lang="en-AU" i="1" dirty="0"/>
              <a:t> and depression and suicidal ideation and behaviour &amp;                      Araujo GS et al. Safety of Biologics Approved for RA and other </a:t>
            </a:r>
            <a:r>
              <a:rPr lang="en-AU" i="1" dirty="0" err="1"/>
              <a:t>Austo</a:t>
            </a:r>
            <a:r>
              <a:rPr lang="en-AU" i="1" dirty="0"/>
              <a:t>-immune diseases: Disproportionality Analysis from FAERS</a:t>
            </a:r>
          </a:p>
          <a:p>
            <a:pPr lvl="1"/>
            <a:r>
              <a:rPr lang="en-AU" dirty="0"/>
              <a:t>Data driven signal detection: SSA, other OHDSI tools  </a:t>
            </a:r>
            <a:r>
              <a:rPr lang="en-AU" i="1" dirty="0"/>
              <a:t> </a:t>
            </a:r>
          </a:p>
          <a:p>
            <a:pPr marL="324000" lvl="1" indent="0">
              <a:buNone/>
            </a:pPr>
            <a:endParaRPr lang="en-AU" dirty="0"/>
          </a:p>
        </p:txBody>
      </p:sp>
      <p:sp>
        <p:nvSpPr>
          <p:cNvPr id="4" name="TextBox 3"/>
          <p:cNvSpPr txBox="1"/>
          <p:nvPr/>
        </p:nvSpPr>
        <p:spPr>
          <a:xfrm>
            <a:off x="8097912" y="2000057"/>
            <a:ext cx="3504804" cy="2308324"/>
          </a:xfrm>
          <a:prstGeom prst="rect">
            <a:avLst/>
          </a:prstGeom>
          <a:noFill/>
          <a:ln>
            <a:solidFill>
              <a:srgbClr val="1A3260"/>
            </a:solidFill>
          </a:ln>
        </p:spPr>
        <p:txBody>
          <a:bodyPr wrap="square" rtlCol="0">
            <a:spAutoFit/>
          </a:bodyPr>
          <a:lstStyle/>
          <a:p>
            <a:r>
              <a:rPr lang="en-US" dirty="0"/>
              <a:t>Meeting with TGA today!</a:t>
            </a:r>
          </a:p>
          <a:p>
            <a:pPr marL="285750" indent="-285750">
              <a:buFont typeface="Arial"/>
              <a:buChar char="•"/>
            </a:pPr>
            <a:r>
              <a:rPr lang="en-US" dirty="0"/>
              <a:t>Vaccination of people on biologics (timing and efficacy)</a:t>
            </a:r>
          </a:p>
          <a:p>
            <a:pPr marL="285750" indent="-285750">
              <a:buFont typeface="Arial"/>
              <a:buChar char="•"/>
            </a:pPr>
            <a:r>
              <a:rPr lang="en-US" dirty="0"/>
              <a:t>Long-term risk of cancer</a:t>
            </a:r>
          </a:p>
          <a:p>
            <a:pPr marL="285750" indent="-285750">
              <a:buFont typeface="Arial"/>
              <a:buChar char="•"/>
            </a:pPr>
            <a:r>
              <a:rPr lang="en-US" dirty="0"/>
              <a:t>Immune related AES </a:t>
            </a:r>
            <a:r>
              <a:rPr lang="mr-IN" dirty="0"/>
              <a:t>–</a:t>
            </a:r>
            <a:r>
              <a:rPr lang="en-US" dirty="0"/>
              <a:t> infections, reactivation of viral infections</a:t>
            </a:r>
          </a:p>
          <a:p>
            <a:pPr marL="285750" indent="-285750">
              <a:buFont typeface="Arial"/>
              <a:buChar char="•"/>
            </a:pPr>
            <a:r>
              <a:rPr lang="en-US" dirty="0"/>
              <a:t>Stopping treatment - Rebound disease, </a:t>
            </a:r>
            <a:r>
              <a:rPr lang="en-US" dirty="0" err="1"/>
              <a:t>etc</a:t>
            </a:r>
            <a:r>
              <a:rPr lang="en-US" dirty="0"/>
              <a:t> </a:t>
            </a:r>
          </a:p>
        </p:txBody>
      </p:sp>
    </p:spTree>
    <p:extLst>
      <p:ext uri="{BB962C8B-B14F-4D97-AF65-F5344CB8AC3E}">
        <p14:creationId xmlns:p14="http://schemas.microsoft.com/office/powerpoint/2010/main" val="1542222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4977" r="-84977"/>
          <a:stretch>
            <a:fillRect/>
          </a:stretch>
        </p:blipFill>
        <p:spPr>
          <a:xfrm>
            <a:off x="-3793368" y="128066"/>
            <a:ext cx="12805036" cy="4270394"/>
          </a:xfrm>
        </p:spPr>
      </p:pic>
      <p:pic>
        <p:nvPicPr>
          <p:cNvPr id="5" name="Picture 4"/>
          <p:cNvPicPr>
            <a:picLocks noChangeAspect="1"/>
          </p:cNvPicPr>
          <p:nvPr/>
        </p:nvPicPr>
        <p:blipFill>
          <a:blip r:embed="rId3"/>
          <a:stretch>
            <a:fillRect/>
          </a:stretch>
        </p:blipFill>
        <p:spPr>
          <a:xfrm>
            <a:off x="5901166" y="153931"/>
            <a:ext cx="6180530" cy="6698517"/>
          </a:xfrm>
          <a:prstGeom prst="rect">
            <a:avLst/>
          </a:prstGeom>
        </p:spPr>
      </p:pic>
      <p:pic>
        <p:nvPicPr>
          <p:cNvPr id="7" name="Picture 6"/>
          <p:cNvPicPr>
            <a:picLocks noChangeAspect="1"/>
          </p:cNvPicPr>
          <p:nvPr/>
        </p:nvPicPr>
        <p:blipFill>
          <a:blip r:embed="rId4"/>
          <a:stretch>
            <a:fillRect/>
          </a:stretch>
        </p:blipFill>
        <p:spPr>
          <a:xfrm>
            <a:off x="2241597" y="4213383"/>
            <a:ext cx="3300367" cy="2538743"/>
          </a:xfrm>
          <a:prstGeom prst="rect">
            <a:avLst/>
          </a:prstGeom>
        </p:spPr>
      </p:pic>
    </p:spTree>
    <p:extLst>
      <p:ext uri="{BB962C8B-B14F-4D97-AF65-F5344CB8AC3E}">
        <p14:creationId xmlns:p14="http://schemas.microsoft.com/office/powerpoint/2010/main" val="3375048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Cost of biologic medicines</a:t>
            </a:r>
          </a:p>
        </p:txBody>
      </p:sp>
      <p:sp>
        <p:nvSpPr>
          <p:cNvPr id="3" name="Content Placeholder 2"/>
          <p:cNvSpPr>
            <a:spLocks noGrp="1"/>
          </p:cNvSpPr>
          <p:nvPr>
            <p:ph idx="1"/>
          </p:nvPr>
        </p:nvSpPr>
        <p:spPr/>
        <p:txBody>
          <a:bodyPr/>
          <a:lstStyle/>
          <a:p>
            <a:endParaRPr lang="en-AU" dirty="0"/>
          </a:p>
        </p:txBody>
      </p:sp>
      <p:pic>
        <p:nvPicPr>
          <p:cNvPr id="4" name="Picture 3"/>
          <p:cNvPicPr>
            <a:picLocks noChangeAspect="1"/>
          </p:cNvPicPr>
          <p:nvPr/>
        </p:nvPicPr>
        <p:blipFill>
          <a:blip r:embed="rId2"/>
          <a:stretch>
            <a:fillRect/>
          </a:stretch>
        </p:blipFill>
        <p:spPr>
          <a:xfrm>
            <a:off x="4743945" y="2289001"/>
            <a:ext cx="7200062" cy="3461292"/>
          </a:xfrm>
          <a:prstGeom prst="rect">
            <a:avLst/>
          </a:prstGeom>
        </p:spPr>
      </p:pic>
      <p:pic>
        <p:nvPicPr>
          <p:cNvPr id="5" name="Picture 4"/>
          <p:cNvPicPr>
            <a:picLocks noChangeAspect="1"/>
          </p:cNvPicPr>
          <p:nvPr/>
        </p:nvPicPr>
        <p:blipFill>
          <a:blip r:embed="rId3"/>
          <a:stretch>
            <a:fillRect/>
          </a:stretch>
        </p:blipFill>
        <p:spPr>
          <a:xfrm>
            <a:off x="8523271" y="6520180"/>
            <a:ext cx="3655192" cy="324437"/>
          </a:xfrm>
          <a:prstGeom prst="rect">
            <a:avLst/>
          </a:prstGeom>
        </p:spPr>
      </p:pic>
      <p:pic>
        <p:nvPicPr>
          <p:cNvPr id="6" name="Picture 5"/>
          <p:cNvPicPr>
            <a:picLocks noChangeAspect="1"/>
          </p:cNvPicPr>
          <p:nvPr/>
        </p:nvPicPr>
        <p:blipFill>
          <a:blip r:embed="rId4"/>
          <a:stretch>
            <a:fillRect/>
          </a:stretch>
        </p:blipFill>
        <p:spPr>
          <a:xfrm>
            <a:off x="1" y="6084195"/>
            <a:ext cx="3986306" cy="760422"/>
          </a:xfrm>
          <a:prstGeom prst="rect">
            <a:avLst/>
          </a:prstGeom>
        </p:spPr>
      </p:pic>
      <p:pic>
        <p:nvPicPr>
          <p:cNvPr id="7" name="Picture 6"/>
          <p:cNvPicPr>
            <a:picLocks noChangeAspect="1"/>
          </p:cNvPicPr>
          <p:nvPr/>
        </p:nvPicPr>
        <p:blipFill>
          <a:blip r:embed="rId5"/>
          <a:stretch>
            <a:fillRect/>
          </a:stretch>
        </p:blipFill>
        <p:spPr>
          <a:xfrm>
            <a:off x="581193" y="2180496"/>
            <a:ext cx="3919092" cy="3894666"/>
          </a:xfrm>
          <a:prstGeom prst="rect">
            <a:avLst/>
          </a:prstGeom>
        </p:spPr>
      </p:pic>
      <p:sp>
        <p:nvSpPr>
          <p:cNvPr id="14" name="Rectangle 13"/>
          <p:cNvSpPr/>
          <p:nvPr/>
        </p:nvSpPr>
        <p:spPr>
          <a:xfrm>
            <a:off x="4856020" y="3154046"/>
            <a:ext cx="6998447" cy="196841"/>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Rectangle 18"/>
          <p:cNvSpPr/>
          <p:nvPr/>
        </p:nvSpPr>
        <p:spPr>
          <a:xfrm>
            <a:off x="4844748" y="3630728"/>
            <a:ext cx="6998447" cy="196841"/>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Rectangle 19"/>
          <p:cNvSpPr/>
          <p:nvPr/>
        </p:nvSpPr>
        <p:spPr>
          <a:xfrm>
            <a:off x="4844749" y="3869406"/>
            <a:ext cx="6998447" cy="196841"/>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Rectangle 20"/>
          <p:cNvSpPr/>
          <p:nvPr/>
        </p:nvSpPr>
        <p:spPr>
          <a:xfrm>
            <a:off x="4844750" y="4600086"/>
            <a:ext cx="6998447" cy="196841"/>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21"/>
          <p:cNvSpPr/>
          <p:nvPr/>
        </p:nvSpPr>
        <p:spPr>
          <a:xfrm>
            <a:off x="4844751" y="4833856"/>
            <a:ext cx="6998447" cy="196841"/>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Rectangle 22"/>
          <p:cNvSpPr/>
          <p:nvPr/>
        </p:nvSpPr>
        <p:spPr>
          <a:xfrm>
            <a:off x="4844752" y="5065713"/>
            <a:ext cx="6998447" cy="196841"/>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7508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animBg="1"/>
      <p:bldP spid="20" grpId="0" animBg="1"/>
      <p:bldP spid="21" grpId="0" animBg="1"/>
      <p:bldP spid="22"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Safety concerns</a:t>
            </a:r>
          </a:p>
        </p:txBody>
      </p:sp>
      <p:sp>
        <p:nvSpPr>
          <p:cNvPr id="3" name="Content Placeholder 2"/>
          <p:cNvSpPr>
            <a:spLocks noGrp="1"/>
          </p:cNvSpPr>
          <p:nvPr>
            <p:ph idx="1"/>
          </p:nvPr>
        </p:nvSpPr>
        <p:spPr>
          <a:xfrm>
            <a:off x="581192" y="2146629"/>
            <a:ext cx="11029615" cy="4468660"/>
          </a:xfrm>
        </p:spPr>
        <p:txBody>
          <a:bodyPr>
            <a:normAutofit/>
          </a:bodyPr>
          <a:lstStyle/>
          <a:p>
            <a:r>
              <a:rPr lang="en-AU" sz="2000" dirty="0"/>
              <a:t>Biologics have a unique mechanisms of action that can result in </a:t>
            </a:r>
            <a:r>
              <a:rPr lang="en-AU" sz="2000" b="1" dirty="0"/>
              <a:t>unpredictable</a:t>
            </a:r>
            <a:r>
              <a:rPr lang="en-AU" sz="2000" dirty="0"/>
              <a:t> and </a:t>
            </a:r>
            <a:r>
              <a:rPr lang="en-AU" sz="2000" b="1" dirty="0"/>
              <a:t>serious</a:t>
            </a:r>
            <a:r>
              <a:rPr lang="en-AU" sz="2000" dirty="0"/>
              <a:t> adverse events </a:t>
            </a:r>
          </a:p>
          <a:p>
            <a:r>
              <a:rPr lang="en-AU" sz="2000" dirty="0"/>
              <a:t>Potential for Adverse events:</a:t>
            </a:r>
          </a:p>
          <a:p>
            <a:pPr lvl="1"/>
            <a:r>
              <a:rPr lang="en-AU" sz="1800" i="1" dirty="0"/>
              <a:t>Expanding indications, off-label use, use of multiple biologic medicines for multiple diseases, sequential use of biologics and interactions with other medications</a:t>
            </a:r>
          </a:p>
          <a:p>
            <a:r>
              <a:rPr lang="en-AU" sz="2000" dirty="0"/>
              <a:t>The move towards use of biologics for </a:t>
            </a:r>
            <a:r>
              <a:rPr lang="en-AU" sz="2000" b="1" dirty="0"/>
              <a:t>long-term treatment</a:t>
            </a:r>
            <a:r>
              <a:rPr lang="en-AU" sz="2000" dirty="0"/>
              <a:t> of chronic conditions </a:t>
            </a:r>
          </a:p>
          <a:p>
            <a:pPr lvl="1"/>
            <a:r>
              <a:rPr lang="en-AU" sz="1800" i="1" dirty="0"/>
              <a:t>An increasing proportion of the population will be exposed to biologics and for longer periods of time</a:t>
            </a:r>
          </a:p>
          <a:p>
            <a:r>
              <a:rPr lang="en-AU" sz="2000" dirty="0"/>
              <a:t>Due to the limitations of pre-market clinical trials, some serious safety concerns have only emerged as populations have become increasingly exposed to biologics in the post-market setting </a:t>
            </a:r>
          </a:p>
          <a:p>
            <a:pPr lvl="1"/>
            <a:r>
              <a:rPr lang="en-AU" sz="1800" i="1" dirty="0"/>
              <a:t>Of the 174 </a:t>
            </a:r>
            <a:r>
              <a:rPr lang="en-GB" sz="1800" i="1" dirty="0"/>
              <a:t>biologic medicines approved for use in the US and Europe, 25% have </a:t>
            </a:r>
            <a:r>
              <a:rPr lang="en-AU" sz="1800" i="1" dirty="0"/>
              <a:t>required some safety-related regulatory action in the post-market phase*</a:t>
            </a:r>
          </a:p>
        </p:txBody>
      </p:sp>
      <p:sp>
        <p:nvSpPr>
          <p:cNvPr id="4" name="Rectangle 3"/>
          <p:cNvSpPr/>
          <p:nvPr/>
        </p:nvSpPr>
        <p:spPr>
          <a:xfrm>
            <a:off x="7756662" y="6427113"/>
            <a:ext cx="4572000" cy="430887"/>
          </a:xfrm>
          <a:prstGeom prst="rect">
            <a:avLst/>
          </a:prstGeom>
        </p:spPr>
        <p:txBody>
          <a:bodyPr>
            <a:spAutoFit/>
          </a:bodyPr>
          <a:lstStyle/>
          <a:p>
            <a:r>
              <a:rPr lang="en-US" sz="1050" dirty="0"/>
              <a:t>*</a:t>
            </a:r>
            <a:r>
              <a:rPr lang="en-US" sz="1050" dirty="0" err="1"/>
              <a:t>Giezen</a:t>
            </a:r>
            <a:r>
              <a:rPr lang="en-US" sz="1050" dirty="0"/>
              <a:t> </a:t>
            </a:r>
            <a:r>
              <a:rPr lang="en-US" sz="1050" dirty="0" err="1"/>
              <a:t>Tjet</a:t>
            </a:r>
            <a:r>
              <a:rPr lang="en-US" sz="1050" dirty="0"/>
              <a:t> al. Safety-Related Regulatory Actions for Biologicals Approved in the United States and the European Union. JAMA. 2008; 300(16):1887-1896</a:t>
            </a:r>
            <a:endParaRPr lang="en-AU" sz="1050" dirty="0"/>
          </a:p>
        </p:txBody>
      </p:sp>
    </p:spTree>
    <p:extLst>
      <p:ext uri="{BB962C8B-B14F-4D97-AF65-F5344CB8AC3E}">
        <p14:creationId xmlns:p14="http://schemas.microsoft.com/office/powerpoint/2010/main" val="1232586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Post market surveillance </a:t>
            </a:r>
          </a:p>
        </p:txBody>
      </p:sp>
      <p:sp>
        <p:nvSpPr>
          <p:cNvPr id="3" name="Content Placeholder 2"/>
          <p:cNvSpPr>
            <a:spLocks noGrp="1"/>
          </p:cNvSpPr>
          <p:nvPr>
            <p:ph idx="1"/>
          </p:nvPr>
        </p:nvSpPr>
        <p:spPr>
          <a:xfrm>
            <a:off x="581192" y="2381956"/>
            <a:ext cx="11029615" cy="3962400"/>
          </a:xfrm>
        </p:spPr>
        <p:txBody>
          <a:bodyPr>
            <a:normAutofit/>
          </a:bodyPr>
          <a:lstStyle/>
          <a:p>
            <a:r>
              <a:rPr lang="en-AU" sz="2400" dirty="0"/>
              <a:t>The current mechanism for monitoring post-market safety of biologics relies on passive surveillance of spontaneous reports</a:t>
            </a:r>
          </a:p>
          <a:p>
            <a:pPr lvl="1"/>
            <a:r>
              <a:rPr lang="en-AU" sz="2000" i="1" dirty="0"/>
              <a:t>limited due to under-reporting and </a:t>
            </a:r>
            <a:r>
              <a:rPr lang="en-AU" sz="2000" b="1" i="1" dirty="0"/>
              <a:t>inadequate for rare conditions </a:t>
            </a:r>
            <a:r>
              <a:rPr lang="en-AU" sz="2000" i="1" dirty="0"/>
              <a:t>or </a:t>
            </a:r>
            <a:r>
              <a:rPr lang="en-AU" sz="2000" b="1" i="1" dirty="0"/>
              <a:t>rare outcomes</a:t>
            </a:r>
            <a:endParaRPr lang="en-AU" sz="2000" i="1" dirty="0"/>
          </a:p>
          <a:p>
            <a:r>
              <a:rPr lang="en-AU" sz="2400" dirty="0"/>
              <a:t>Delayed detection of safety issues has resulted in delayed action by regulators</a:t>
            </a:r>
          </a:p>
          <a:p>
            <a:pPr lvl="1"/>
            <a:r>
              <a:rPr lang="en-AU" sz="2000" i="1" dirty="0"/>
              <a:t>mean time to regulatory action estimated at 3.7 years after market approval</a:t>
            </a:r>
            <a:r>
              <a:rPr lang="en-AU" sz="2000" i="1" baseline="30000" dirty="0">
                <a:hlinkClick r:id="rId2" tooltip="Giezen, 2008 #87"/>
              </a:rPr>
              <a:t>2</a:t>
            </a:r>
            <a:r>
              <a:rPr lang="en-AU" sz="2000" i="1" dirty="0"/>
              <a:t>.</a:t>
            </a:r>
          </a:p>
          <a:p>
            <a:r>
              <a:rPr lang="en-AU" sz="2400" dirty="0"/>
              <a:t>Strategies to both monitor the use of biologics in the community and to assess the safety of biologics in the real-world are lacking but are critically important given the rapid population uptake, costs and potential for serious adverse effects of these treatments</a:t>
            </a:r>
            <a:r>
              <a:rPr lang="en-AU" sz="2400" i="1" dirty="0"/>
              <a:t> </a:t>
            </a:r>
            <a:endParaRPr lang="en-AU" sz="2400" dirty="0"/>
          </a:p>
          <a:p>
            <a:endParaRPr lang="en-AU" sz="2400" dirty="0"/>
          </a:p>
        </p:txBody>
      </p:sp>
    </p:spTree>
    <p:extLst>
      <p:ext uri="{BB962C8B-B14F-4D97-AF65-F5344CB8AC3E}">
        <p14:creationId xmlns:p14="http://schemas.microsoft.com/office/powerpoint/2010/main" val="3145764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Once upon a time…….</a:t>
            </a:r>
          </a:p>
        </p:txBody>
      </p:sp>
      <p:sp>
        <p:nvSpPr>
          <p:cNvPr id="3" name="Content Placeholder 2"/>
          <p:cNvSpPr>
            <a:spLocks noGrp="1"/>
          </p:cNvSpPr>
          <p:nvPr>
            <p:ph idx="1"/>
          </p:nvPr>
        </p:nvSpPr>
        <p:spPr>
          <a:xfrm>
            <a:off x="5015879" y="2060849"/>
            <a:ext cx="5968873" cy="4536504"/>
          </a:xfrm>
        </p:spPr>
        <p:txBody>
          <a:bodyPr>
            <a:normAutofit/>
          </a:bodyPr>
          <a:lstStyle/>
          <a:p>
            <a:pPr marL="571500" indent="-571500">
              <a:lnSpc>
                <a:spcPct val="120000"/>
              </a:lnSpc>
              <a:spcBef>
                <a:spcPts val="0"/>
              </a:spcBef>
            </a:pPr>
            <a:r>
              <a:rPr lang="en-AU" sz="2000" dirty="0"/>
              <a:t>In South Australia, of 56 patients dispensed </a:t>
            </a:r>
            <a:r>
              <a:rPr lang="en-AU" sz="2000" b="1" dirty="0" err="1"/>
              <a:t>ipilimumab</a:t>
            </a:r>
            <a:r>
              <a:rPr lang="en-AU" sz="2000" dirty="0"/>
              <a:t> for malignant melanoma</a:t>
            </a:r>
            <a:r>
              <a:rPr lang="en-AU" sz="2000" baseline="30000" dirty="0"/>
              <a:t>1</a:t>
            </a:r>
            <a:r>
              <a:rPr lang="en-AU" sz="2000" dirty="0"/>
              <a:t>, eight were admitted to hospital for severe, steroid refractory colitis and two of these patients received a colectomy after another biologic, </a:t>
            </a:r>
            <a:r>
              <a:rPr lang="en-AU" sz="2000" b="1" dirty="0"/>
              <a:t>infliximab</a:t>
            </a:r>
            <a:r>
              <a:rPr lang="en-AU" sz="2000" dirty="0"/>
              <a:t> failed to resolve the colitis. </a:t>
            </a:r>
          </a:p>
          <a:p>
            <a:pPr marL="971550" lvl="1" indent="-571500">
              <a:lnSpc>
                <a:spcPct val="120000"/>
              </a:lnSpc>
              <a:spcBef>
                <a:spcPts val="0"/>
              </a:spcBef>
            </a:pPr>
            <a:r>
              <a:rPr lang="en-AU" sz="1800" i="1" dirty="0"/>
              <a:t>In practice the rate of colitis was </a:t>
            </a:r>
            <a:r>
              <a:rPr lang="en-AU" sz="1800" b="1" i="1" dirty="0"/>
              <a:t>3 times higher than in clinical trials </a:t>
            </a:r>
            <a:r>
              <a:rPr lang="en-AU" sz="1800" i="1" dirty="0"/>
              <a:t>and the estimated cost to manage the adverse events in these patients was over $400,000. </a:t>
            </a:r>
          </a:p>
        </p:txBody>
      </p:sp>
      <p:grpSp>
        <p:nvGrpSpPr>
          <p:cNvPr id="5" name="Group 4"/>
          <p:cNvGrpSpPr/>
          <p:nvPr/>
        </p:nvGrpSpPr>
        <p:grpSpPr>
          <a:xfrm>
            <a:off x="1954503" y="2060848"/>
            <a:ext cx="3313065" cy="3429000"/>
            <a:chOff x="430502" y="513596"/>
            <a:chExt cx="3313065" cy="3429000"/>
          </a:xfrm>
        </p:grpSpPr>
        <p:pic>
          <p:nvPicPr>
            <p:cNvPr id="1026" name="Picture 2" descr="C:\Users\prattn\AppData\Local\Microsoft\Windows\Temporary Internet Files\Content.IE5\CT5V40EP\libro[1].png"/>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430502" y="513596"/>
              <a:ext cx="3313065" cy="34290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p:cNvSpPr txBox="1"/>
            <p:nvPr/>
          </p:nvSpPr>
          <p:spPr>
            <a:xfrm rot="20654816">
              <a:off x="822553" y="1997263"/>
              <a:ext cx="2008883" cy="461665"/>
            </a:xfrm>
            <a:prstGeom prst="rect">
              <a:avLst/>
            </a:prstGeom>
            <a:noFill/>
          </p:spPr>
          <p:txBody>
            <a:bodyPr wrap="none" rtlCol="0">
              <a:spAutoFit/>
            </a:bodyPr>
            <a:lstStyle/>
            <a:p>
              <a:r>
                <a:rPr lang="en-AU" sz="2400" b="1" i="1" dirty="0">
                  <a:solidFill>
                    <a:schemeClr val="bg1"/>
                  </a:solidFill>
                </a:rPr>
                <a:t>IPILIMUMAB</a:t>
              </a:r>
              <a:endParaRPr lang="en-AU" b="1" i="1" dirty="0">
                <a:solidFill>
                  <a:schemeClr val="bg1"/>
                </a:solidFill>
              </a:endParaRPr>
            </a:p>
          </p:txBody>
        </p:sp>
      </p:grpSp>
    </p:spTree>
    <p:extLst>
      <p:ext uri="{BB962C8B-B14F-4D97-AF65-F5344CB8AC3E}">
        <p14:creationId xmlns:p14="http://schemas.microsoft.com/office/powerpoint/2010/main" val="448486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Another day another story…..</a:t>
            </a:r>
          </a:p>
        </p:txBody>
      </p:sp>
      <p:sp>
        <p:nvSpPr>
          <p:cNvPr id="3" name="Content Placeholder 2"/>
          <p:cNvSpPr>
            <a:spLocks noGrp="1"/>
          </p:cNvSpPr>
          <p:nvPr>
            <p:ph idx="1"/>
          </p:nvPr>
        </p:nvSpPr>
        <p:spPr>
          <a:xfrm>
            <a:off x="5015880" y="2204864"/>
            <a:ext cx="6205276" cy="4392489"/>
          </a:xfrm>
        </p:spPr>
        <p:txBody>
          <a:bodyPr>
            <a:noAutofit/>
          </a:bodyPr>
          <a:lstStyle/>
          <a:p>
            <a:pPr marL="571500" indent="-571500">
              <a:spcBef>
                <a:spcPts val="0"/>
              </a:spcBef>
            </a:pPr>
            <a:r>
              <a:rPr lang="en-AU" sz="2000" b="1" dirty="0" err="1"/>
              <a:t>Efalizumab</a:t>
            </a:r>
            <a:r>
              <a:rPr lang="en-AU" sz="2000" dirty="0"/>
              <a:t>, for treatment of psoriasis, was </a:t>
            </a:r>
            <a:r>
              <a:rPr lang="en-AU" sz="2000" b="1" dirty="0"/>
              <a:t>withdrawn</a:t>
            </a:r>
            <a:r>
              <a:rPr lang="en-AU" sz="2000" dirty="0"/>
              <a:t> 6 years post approval after three cases of PML were detected</a:t>
            </a:r>
            <a:r>
              <a:rPr lang="en-AU" sz="2000" baseline="30000" dirty="0"/>
              <a:t>2</a:t>
            </a:r>
          </a:p>
          <a:p>
            <a:pPr lvl="2">
              <a:spcBef>
                <a:spcPts val="0"/>
              </a:spcBef>
            </a:pPr>
            <a:r>
              <a:rPr lang="en-AU" sz="1600" i="1" dirty="0"/>
              <a:t>PML is rare, generally occurs in people with weakened immune systems, has no known treatment, and leads to irreversible decline in neurologic function usually resulting in death. </a:t>
            </a:r>
          </a:p>
          <a:p>
            <a:pPr marL="571500" indent="-571500">
              <a:spcBef>
                <a:spcPts val="0"/>
              </a:spcBef>
            </a:pPr>
            <a:endParaRPr lang="en-AU" sz="2000" dirty="0"/>
          </a:p>
          <a:p>
            <a:pPr marL="571500" indent="-571500">
              <a:spcBef>
                <a:spcPts val="0"/>
              </a:spcBef>
            </a:pPr>
            <a:r>
              <a:rPr lang="en-AU" sz="2000" dirty="0"/>
              <a:t>PML has also been identified post-market with </a:t>
            </a:r>
            <a:r>
              <a:rPr lang="en-AU" sz="2000" b="1" dirty="0"/>
              <a:t>natalizumab</a:t>
            </a:r>
            <a:r>
              <a:rPr lang="en-AU" sz="2000" b="1" baseline="30000" dirty="0"/>
              <a:t>3</a:t>
            </a:r>
            <a:r>
              <a:rPr lang="en-AU" sz="2000" dirty="0"/>
              <a:t>, for treatment of multiple sclerosis, which resulted in a temporary removal from the market </a:t>
            </a:r>
          </a:p>
          <a:p>
            <a:pPr marL="971550" lvl="1" indent="-571500">
              <a:spcBef>
                <a:spcPts val="0"/>
              </a:spcBef>
            </a:pPr>
            <a:r>
              <a:rPr lang="en-AU" i="1" dirty="0"/>
              <a:t>Risk of PML was shown to </a:t>
            </a:r>
            <a:r>
              <a:rPr lang="en-AU" b="1" i="1" dirty="0"/>
              <a:t>increase with duration</a:t>
            </a:r>
            <a:r>
              <a:rPr lang="en-AU" i="1" dirty="0"/>
              <a:t> of use of </a:t>
            </a:r>
            <a:r>
              <a:rPr lang="en-AU" b="1" i="1" dirty="0" err="1"/>
              <a:t>natalizumab</a:t>
            </a:r>
            <a:r>
              <a:rPr lang="en-AU" i="1" dirty="0"/>
              <a:t> and </a:t>
            </a:r>
            <a:r>
              <a:rPr lang="en-AU" b="1" i="1" dirty="0"/>
              <a:t>modified</a:t>
            </a:r>
            <a:r>
              <a:rPr lang="en-AU" i="1" dirty="0"/>
              <a:t> with prior use of </a:t>
            </a:r>
            <a:r>
              <a:rPr lang="en-AU" i="1" dirty="0" err="1"/>
              <a:t>immunosuppressants</a:t>
            </a:r>
            <a:endParaRPr lang="en-AU" i="1" dirty="0"/>
          </a:p>
        </p:txBody>
      </p:sp>
      <p:pic>
        <p:nvPicPr>
          <p:cNvPr id="1026" name="Picture 2" descr="C:\Users\prattn\AppData\Local\Microsoft\Windows\Temporary Internet Files\Content.IE5\CT5V40EP\libro[1].png"/>
          <p:cNvPicPr>
            <a:picLocks noChangeAspect="1" noChangeArrowheads="1"/>
          </p:cNvPicPr>
          <p:nvPr/>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1991545" y="2060848"/>
            <a:ext cx="3313065" cy="34290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p:cNvSpPr txBox="1"/>
          <p:nvPr/>
        </p:nvSpPr>
        <p:spPr>
          <a:xfrm rot="21007902">
            <a:off x="2483577" y="3102328"/>
            <a:ext cx="1794648" cy="1323439"/>
          </a:xfrm>
          <a:prstGeom prst="rect">
            <a:avLst/>
          </a:prstGeom>
          <a:noFill/>
        </p:spPr>
        <p:txBody>
          <a:bodyPr wrap="square" rtlCol="0">
            <a:spAutoFit/>
          </a:bodyPr>
          <a:lstStyle/>
          <a:p>
            <a:pPr algn="ctr"/>
            <a:r>
              <a:rPr lang="en-AU" sz="1400" b="1" dirty="0">
                <a:solidFill>
                  <a:schemeClr val="bg1"/>
                </a:solidFill>
              </a:rPr>
              <a:t>PROGRESSIVE</a:t>
            </a:r>
            <a:r>
              <a:rPr lang="en-AU" sz="1600" b="1" dirty="0">
                <a:solidFill>
                  <a:schemeClr val="bg1"/>
                </a:solidFill>
              </a:rPr>
              <a:t>                   MULTIFOCAL LEUKOENCEPHALOPATHY (PML)</a:t>
            </a:r>
            <a:endParaRPr lang="en-AU" sz="1600" i="1" dirty="0"/>
          </a:p>
        </p:txBody>
      </p:sp>
    </p:spTree>
    <p:extLst>
      <p:ext uri="{BB962C8B-B14F-4D97-AF65-F5344CB8AC3E}">
        <p14:creationId xmlns:p14="http://schemas.microsoft.com/office/powerpoint/2010/main" val="148229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2635" y="2180496"/>
            <a:ext cx="9568330" cy="3678303"/>
          </a:xfrm>
        </p:spPr>
        <p:txBody>
          <a:bodyPr>
            <a:normAutofit/>
          </a:bodyPr>
          <a:lstStyle/>
          <a:p>
            <a:pPr marL="0" indent="0" algn="ctr">
              <a:buNone/>
            </a:pPr>
            <a:r>
              <a:rPr lang="en-AU" sz="2800" dirty="0"/>
              <a:t>These examples highlight the need for a rapid post-market surveillance system for biologics that not only </a:t>
            </a:r>
            <a:r>
              <a:rPr lang="en-AU" sz="2800" b="1" dirty="0"/>
              <a:t>identifies</a:t>
            </a:r>
            <a:r>
              <a:rPr lang="en-AU" sz="2800" dirty="0"/>
              <a:t> and </a:t>
            </a:r>
            <a:r>
              <a:rPr lang="en-AU" sz="2800" b="1" dirty="0"/>
              <a:t>quantifies</a:t>
            </a:r>
            <a:r>
              <a:rPr lang="en-AU" sz="2800" dirty="0"/>
              <a:t> harms, but identifies particular characteristics that make patients </a:t>
            </a:r>
            <a:r>
              <a:rPr lang="en-AU" sz="2800" b="1" dirty="0"/>
              <a:t>more vulnerable to harm</a:t>
            </a:r>
          </a:p>
        </p:txBody>
      </p:sp>
    </p:spTree>
    <p:extLst>
      <p:ext uri="{BB962C8B-B14F-4D97-AF65-F5344CB8AC3E}">
        <p14:creationId xmlns:p14="http://schemas.microsoft.com/office/powerpoint/2010/main" val="4230077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Study aim</a:t>
            </a:r>
          </a:p>
        </p:txBody>
      </p:sp>
      <p:sp>
        <p:nvSpPr>
          <p:cNvPr id="3" name="Content Placeholder 2"/>
          <p:cNvSpPr>
            <a:spLocks noGrp="1"/>
          </p:cNvSpPr>
          <p:nvPr>
            <p:ph idx="1"/>
          </p:nvPr>
        </p:nvSpPr>
        <p:spPr>
          <a:xfrm>
            <a:off x="581192" y="2180496"/>
            <a:ext cx="11029615" cy="4197726"/>
          </a:xfrm>
        </p:spPr>
        <p:txBody>
          <a:bodyPr>
            <a:normAutofit/>
          </a:bodyPr>
          <a:lstStyle/>
          <a:p>
            <a:pPr marL="0" indent="0">
              <a:buNone/>
            </a:pPr>
            <a:r>
              <a:rPr lang="en-AU" sz="2800" i="1" dirty="0"/>
              <a:t>To generate large-scale real-world evidence of the safety of biologics including identifying risk, quantifying risk and identifying factors that modify risk of adverse events</a:t>
            </a:r>
          </a:p>
          <a:p>
            <a:endParaRPr lang="en-AU" sz="2000" i="1" dirty="0"/>
          </a:p>
          <a:p>
            <a:pPr marL="0" indent="0">
              <a:buNone/>
            </a:pPr>
            <a:r>
              <a:rPr lang="en-AU" sz="2000" b="1" dirty="0"/>
              <a:t>Aim 1:</a:t>
            </a:r>
            <a:r>
              <a:rPr lang="en-AU" sz="2000" dirty="0"/>
              <a:t> 	To </a:t>
            </a:r>
            <a:r>
              <a:rPr lang="en-AU" sz="2000" b="1" u="sng" dirty="0"/>
              <a:t>describe</a:t>
            </a:r>
            <a:r>
              <a:rPr lang="en-AU" sz="2000" dirty="0"/>
              <a:t> biologic medicine use and map treatment pathways over time  </a:t>
            </a:r>
          </a:p>
          <a:p>
            <a:pPr marL="0" indent="0">
              <a:buNone/>
            </a:pPr>
            <a:r>
              <a:rPr lang="en-AU" sz="2000" b="1" dirty="0"/>
              <a:t>Aim 2:</a:t>
            </a:r>
            <a:r>
              <a:rPr lang="en-AU" sz="2000" dirty="0"/>
              <a:t> 	To </a:t>
            </a:r>
            <a:r>
              <a:rPr lang="en-AU" sz="2000" b="1" u="sng" dirty="0"/>
              <a:t>quantify</a:t>
            </a:r>
            <a:r>
              <a:rPr lang="en-AU" sz="2000" dirty="0"/>
              <a:t> incidence and risk of severe acute and long-term adverse events with biologics </a:t>
            </a:r>
          </a:p>
          <a:p>
            <a:pPr marL="0" indent="0">
              <a:buNone/>
            </a:pPr>
            <a:r>
              <a:rPr lang="en-US" sz="2000" b="1" dirty="0"/>
              <a:t>Aim 3: 	</a:t>
            </a:r>
            <a:r>
              <a:rPr lang="en-US" sz="2000" dirty="0"/>
              <a:t>To investigate how </a:t>
            </a:r>
            <a:r>
              <a:rPr lang="en-US" sz="2000" b="1" i="1" u="sng" dirty="0"/>
              <a:t>risk of adverse events with biologic medicines varies</a:t>
            </a:r>
            <a:r>
              <a:rPr lang="en-US" sz="2000" dirty="0"/>
              <a:t> dependent on dose, 		cumulative dose, concurrent use and sequential use within and across indications</a:t>
            </a:r>
            <a:r>
              <a:rPr lang="en-US" sz="2000" b="1" dirty="0"/>
              <a:t> </a:t>
            </a:r>
            <a:endParaRPr lang="en-AU" sz="2000" dirty="0"/>
          </a:p>
          <a:p>
            <a:pPr marL="0" indent="0">
              <a:buNone/>
            </a:pPr>
            <a:r>
              <a:rPr lang="en-AU" sz="2000" b="1" dirty="0"/>
              <a:t>Aim 4:</a:t>
            </a:r>
            <a:r>
              <a:rPr lang="en-AU" sz="2000" dirty="0"/>
              <a:t> 	To </a:t>
            </a:r>
            <a:r>
              <a:rPr lang="en-AU" sz="2000" b="1" u="sng" dirty="0"/>
              <a:t>identify factors that modify </a:t>
            </a:r>
            <a:r>
              <a:rPr lang="en-AU" sz="2000" dirty="0"/>
              <a:t>the risk of adverse events associated with biologic medicines 		using novel machine learning methods</a:t>
            </a:r>
          </a:p>
        </p:txBody>
      </p:sp>
    </p:spTree>
    <p:extLst>
      <p:ext uri="{BB962C8B-B14F-4D97-AF65-F5344CB8AC3E}">
        <p14:creationId xmlns:p14="http://schemas.microsoft.com/office/powerpoint/2010/main" val="158829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TM03457464[[fn=Dividend]]</Template>
  <TotalTime>3619</TotalTime>
  <Words>2227</Words>
  <Application>Microsoft Office PowerPoint</Application>
  <PresentationFormat>Widescreen</PresentationFormat>
  <Paragraphs>218</Paragraphs>
  <Slides>24</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24</vt:i4>
      </vt:variant>
    </vt:vector>
  </HeadingPairs>
  <TitlesOfParts>
    <vt:vector size="36" baseType="lpstr">
      <vt:lpstr>맑은 고딕</vt:lpstr>
      <vt:lpstr>微軟正黑體</vt:lpstr>
      <vt:lpstr>Arial</vt:lpstr>
      <vt:lpstr>Calibri</vt:lpstr>
      <vt:lpstr>Gill Sans MT</vt:lpstr>
      <vt:lpstr>휴먼매직체</vt:lpstr>
      <vt:lpstr>Mangal</vt:lpstr>
      <vt:lpstr>Times New Roman</vt:lpstr>
      <vt:lpstr>Verdana</vt:lpstr>
      <vt:lpstr>Wingdings</vt:lpstr>
      <vt:lpstr>Wingdings 2</vt:lpstr>
      <vt:lpstr>Dividend</vt:lpstr>
      <vt:lpstr>Large scale evidence generation for the utilisation and safety of biologic medicines </vt:lpstr>
      <vt:lpstr>overview</vt:lpstr>
      <vt:lpstr>Cost of biologic medicines</vt:lpstr>
      <vt:lpstr>Safety concerns</vt:lpstr>
      <vt:lpstr>Post market surveillance </vt:lpstr>
      <vt:lpstr>Once upon a time…….</vt:lpstr>
      <vt:lpstr>Another day another story…..</vt:lpstr>
      <vt:lpstr>PowerPoint Presentation</vt:lpstr>
      <vt:lpstr>Study aim</vt:lpstr>
      <vt:lpstr>RESEARCH PLAN &amp; METHODOLOGY</vt:lpstr>
      <vt:lpstr>Data sources</vt:lpstr>
      <vt:lpstr>HOW ARE WE GOING TO DO IT?</vt:lpstr>
      <vt:lpstr>The AsPEN Concept</vt:lpstr>
      <vt:lpstr>CONVERt data to common data model (CDM)</vt:lpstr>
      <vt:lpstr>Conversion of Asian Databases to CDM</vt:lpstr>
      <vt:lpstr>Advantage of Common Data Model</vt:lpstr>
      <vt:lpstr>What we are going to do? </vt:lpstr>
      <vt:lpstr>Aim 1: To describe biologic use and map treatment pathways over time</vt:lpstr>
      <vt:lpstr>Aim 2: To quantify incidence and risk of severe acute and long-term adverse events with biologic medicines </vt:lpstr>
      <vt:lpstr>Aim 3: To investigate how risk of adverse events with biologic medicines varies dependent on dose, cumulative dose, concurrent use and sequential use within and across indications</vt:lpstr>
      <vt:lpstr> DEVELOPING New Tools?</vt:lpstr>
      <vt:lpstr>Aim 4: To identify patient related factors that modify the risk of adverse events associated with biologic medicines using novel machine learning methods</vt:lpstr>
      <vt:lpstr>PLAN FOR Year 1 </vt:lpstr>
      <vt:lpstr>PowerPoint Presentation</vt:lpstr>
    </vt:vector>
  </TitlesOfParts>
  <Company>University of South Australia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 scale evidence generation for the utilisation and safety of biologic medicines</dc:title>
  <dc:creator>University of South Australia</dc:creator>
  <cp:lastModifiedBy>Schuemie, Martijn [JRDNL]</cp:lastModifiedBy>
  <cp:revision>55</cp:revision>
  <dcterms:created xsi:type="dcterms:W3CDTF">2018-12-03T22:21:07Z</dcterms:created>
  <dcterms:modified xsi:type="dcterms:W3CDTF">2019-02-20T09:41:32Z</dcterms:modified>
</cp:coreProperties>
</file>